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8" r:id="rId3"/>
    <p:sldId id="257" r:id="rId4"/>
    <p:sldId id="388" r:id="rId5"/>
    <p:sldId id="1286" r:id="rId6"/>
    <p:sldId id="1288" r:id="rId7"/>
    <p:sldId id="1289" r:id="rId8"/>
    <p:sldId id="1293" r:id="rId9"/>
    <p:sldId id="1292" r:id="rId10"/>
    <p:sldId id="129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80" d="100"/>
          <a:sy n="80" d="100"/>
        </p:scale>
        <p:origin x="12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C793B-05BC-451F-BB79-44C7C36ADB65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B414D-C1BA-4279-91BB-4DF7CD1E8DC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667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1AD0A9-5EE8-40D3-B985-A1210557C016}" type="slidenum">
              <a:rPr lang="fr-FR" sz="1200" smtClean="0">
                <a:solidFill>
                  <a:schemeClr val="tx1"/>
                </a:solidFill>
              </a:rPr>
              <a:pPr eaLnBrk="1" hangingPunct="1"/>
              <a:t>4</a:t>
            </a:fld>
            <a:endParaRPr lang="fr-FR" sz="1200">
              <a:solidFill>
                <a:schemeClr val="tx1"/>
              </a:solidFill>
            </a:endParaRPr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890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929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841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895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79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9390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8606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8374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6515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8414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0799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59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213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433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48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371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1017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81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2694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05CB21A-F9A2-4121-B61E-C3CAD7C41472}" type="datetimeFigureOut">
              <a:rPr lang="fr-BE" smtClean="0"/>
              <a:t>14-02-19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5AA1F07-0806-4C74-8574-7B2FD460EEAA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96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C81862-9822-4747-BE06-D52C1D35E5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12" y="1075430"/>
            <a:ext cx="8689976" cy="2509213"/>
          </a:xfrm>
        </p:spPr>
        <p:txBody>
          <a:bodyPr>
            <a:normAutofit/>
          </a:bodyPr>
          <a:lstStyle/>
          <a:p>
            <a:r>
              <a:rPr lang="fr-BE" sz="6600" cap="none" dirty="0"/>
              <a:t>Horizons pour la première ligne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CB22D49-5A76-4C32-9F47-A58457A7C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7939" y="3957539"/>
            <a:ext cx="9396885" cy="2293585"/>
          </a:xfrm>
        </p:spPr>
        <p:txBody>
          <a:bodyPr>
            <a:normAutofit/>
          </a:bodyPr>
          <a:lstStyle/>
          <a:p>
            <a:pPr algn="r"/>
            <a:r>
              <a:rPr lang="fr-BE" cap="none" dirty="0">
                <a:solidFill>
                  <a:schemeClr val="tx1"/>
                </a:solidFill>
              </a:rPr>
              <a:t>Michel ROLAND</a:t>
            </a:r>
          </a:p>
          <a:p>
            <a:pPr algn="r"/>
            <a:r>
              <a:rPr lang="fr-BE" cap="none" dirty="0">
                <a:solidFill>
                  <a:schemeClr val="tx1"/>
                </a:solidFill>
              </a:rPr>
              <a:t>CBCS</a:t>
            </a:r>
          </a:p>
          <a:p>
            <a:pPr algn="r"/>
            <a:endParaRPr lang="fr-BE" cap="none" dirty="0">
              <a:solidFill>
                <a:schemeClr val="tx1"/>
              </a:solidFill>
            </a:endParaRPr>
          </a:p>
          <a:p>
            <a:pPr algn="r"/>
            <a:r>
              <a:rPr lang="fr-BE" cap="none" dirty="0">
                <a:solidFill>
                  <a:schemeClr val="tx1"/>
                </a:solidFill>
              </a:rPr>
              <a:t>(MdM, SSI, RAT, Free Clinic, SeTIS) </a:t>
            </a:r>
          </a:p>
        </p:txBody>
      </p:sp>
    </p:spTree>
    <p:extLst>
      <p:ext uri="{BB962C8B-B14F-4D97-AF65-F5344CB8AC3E}">
        <p14:creationId xmlns:p14="http://schemas.microsoft.com/office/powerpoint/2010/main" val="295808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69E3F-CDD7-485A-A647-5C908132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266" y="288696"/>
            <a:ext cx="7580053" cy="503237"/>
          </a:xfrm>
        </p:spPr>
        <p:txBody>
          <a:bodyPr>
            <a:noAutofit/>
          </a:bodyPr>
          <a:lstStyle/>
          <a:p>
            <a:r>
              <a:rPr lang="fr-BE" sz="4400" cap="none" dirty="0"/>
              <a:t>Un réseau maillé pour les </a:t>
            </a:r>
            <a:r>
              <a:rPr lang="fr-BE" sz="4400" dirty="0"/>
              <a:t>SSP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372824-BF9D-4594-A829-CF57E5C3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2" y="1080721"/>
            <a:ext cx="6221534" cy="49799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127FC4-F6E8-4A2D-9EEC-FDF18A884BDB}"/>
              </a:ext>
            </a:extLst>
          </p:cNvPr>
          <p:cNvSpPr txBox="1"/>
          <p:nvPr/>
        </p:nvSpPr>
        <p:spPr>
          <a:xfrm>
            <a:off x="6901336" y="1466345"/>
            <a:ext cx="50281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Premier niveau de soins élargi : </a:t>
            </a:r>
          </a:p>
          <a:p>
            <a:r>
              <a:rPr lang="fr-BE" sz="2000" dirty="0">
                <a:latin typeface="Arial" charset="0"/>
              </a:rPr>
              <a:t>des centres locaux pour des populations définies sur une base géographique de proximité, selon des zones d’attraction à étudier (115 quartiers), assurant les fonctions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fr-BE" sz="2000" dirty="0">
                <a:latin typeface="Arial" charset="0"/>
              </a:rPr>
              <a:t> (COPC),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0.5</a:t>
            </a:r>
            <a:r>
              <a:rPr lang="fr-BE" sz="2000" dirty="0">
                <a:latin typeface="Arial" charset="0"/>
              </a:rPr>
              <a:t> ,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BE" sz="2000" dirty="0">
                <a:latin typeface="Arial" charset="0"/>
              </a:rPr>
              <a:t> ,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1.5</a:t>
            </a:r>
            <a:r>
              <a:rPr lang="fr-BE" sz="2000" dirty="0">
                <a:latin typeface="Arial" charset="0"/>
              </a:rPr>
              <a:t> </a:t>
            </a:r>
          </a:p>
          <a:p>
            <a:endParaRPr lang="fr-BE" sz="2000" dirty="0"/>
          </a:p>
          <a:p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Au travers de missions : </a:t>
            </a:r>
            <a:r>
              <a:rPr lang="fr-BE" sz="2000" dirty="0">
                <a:latin typeface="Arial" charset="0"/>
              </a:rPr>
              <a:t>accueil, soins curatifs, prévention, … et grâce à des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services transversaux </a:t>
            </a:r>
            <a:r>
              <a:rPr lang="fr-BE" sz="2000" dirty="0">
                <a:latin typeface="Arial" charset="0"/>
              </a:rPr>
              <a:t>collaboratifs</a:t>
            </a:r>
          </a:p>
          <a:p>
            <a:endParaRPr lang="fr-BE" sz="2000" dirty="0">
              <a:latin typeface="Arial" charset="0"/>
            </a:endParaRPr>
          </a:p>
          <a:p>
            <a:r>
              <a:rPr lang="fr-BE" sz="2000" dirty="0">
                <a:latin typeface="Arial" charset="0"/>
              </a:rPr>
              <a:t>Au travers, notamment, d’un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système d’information </a:t>
            </a:r>
            <a:r>
              <a:rPr lang="fr-BE" sz="2000" dirty="0">
                <a:latin typeface="Arial" charset="0"/>
              </a:rPr>
              <a:t>intégré, homogène et polyvalent</a:t>
            </a:r>
          </a:p>
          <a:p>
            <a:endParaRPr lang="fr-BE" sz="20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C03E489-DC7D-47BA-9DDB-F614F14AFC56}"/>
              </a:ext>
            </a:extLst>
          </p:cNvPr>
          <p:cNvSpPr/>
          <p:nvPr/>
        </p:nvSpPr>
        <p:spPr bwMode="auto">
          <a:xfrm>
            <a:off x="3905647" y="1916073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DEC63F-DB11-49B2-9615-C478B1062F0E}"/>
              </a:ext>
            </a:extLst>
          </p:cNvPr>
          <p:cNvSpPr/>
          <p:nvPr/>
        </p:nvSpPr>
        <p:spPr bwMode="auto">
          <a:xfrm>
            <a:off x="5319002" y="4052471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41B5A9D-11A0-44AD-8BA2-2B80DDBB520A}"/>
              </a:ext>
            </a:extLst>
          </p:cNvPr>
          <p:cNvSpPr/>
          <p:nvPr/>
        </p:nvSpPr>
        <p:spPr bwMode="auto">
          <a:xfrm>
            <a:off x="4389618" y="4946815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7179023-A793-4728-8FDA-20E27E3F22B4}"/>
              </a:ext>
            </a:extLst>
          </p:cNvPr>
          <p:cNvSpPr/>
          <p:nvPr/>
        </p:nvSpPr>
        <p:spPr bwMode="auto">
          <a:xfrm>
            <a:off x="5222234" y="5504184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F92D32C-921E-4B84-A3E6-988874CACFAD}"/>
              </a:ext>
            </a:extLst>
          </p:cNvPr>
          <p:cNvSpPr/>
          <p:nvPr/>
        </p:nvSpPr>
        <p:spPr bwMode="auto">
          <a:xfrm>
            <a:off x="2613498" y="5500941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3EDC92C-55F3-4D52-8BA2-1A7BBED43A6D}"/>
              </a:ext>
            </a:extLst>
          </p:cNvPr>
          <p:cNvSpPr/>
          <p:nvPr/>
        </p:nvSpPr>
        <p:spPr bwMode="auto">
          <a:xfrm>
            <a:off x="1365115" y="4741749"/>
            <a:ext cx="438644" cy="4101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4564E9A-7AA1-4914-91BE-8D33A82E95E4}"/>
              </a:ext>
            </a:extLst>
          </p:cNvPr>
          <p:cNvSpPr/>
          <p:nvPr/>
        </p:nvSpPr>
        <p:spPr bwMode="auto">
          <a:xfrm>
            <a:off x="956723" y="5593054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2611BC5-46F9-48BA-B306-31EE896D282A}"/>
              </a:ext>
            </a:extLst>
          </p:cNvPr>
          <p:cNvSpPr/>
          <p:nvPr/>
        </p:nvSpPr>
        <p:spPr bwMode="auto">
          <a:xfrm>
            <a:off x="551064" y="3596655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7DECC43-FF55-429B-B24D-B5B8C808EB76}"/>
              </a:ext>
            </a:extLst>
          </p:cNvPr>
          <p:cNvSpPr/>
          <p:nvPr/>
        </p:nvSpPr>
        <p:spPr bwMode="auto">
          <a:xfrm>
            <a:off x="1053830" y="2345980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832C020-6D1A-416F-99D1-0D96CEC1FD8A}"/>
              </a:ext>
            </a:extLst>
          </p:cNvPr>
          <p:cNvSpPr/>
          <p:nvPr/>
        </p:nvSpPr>
        <p:spPr bwMode="auto">
          <a:xfrm>
            <a:off x="612842" y="1262828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9E33AA9-DA5C-4F6E-88C3-B256A5773EFE}"/>
              </a:ext>
            </a:extLst>
          </p:cNvPr>
          <p:cNvSpPr/>
          <p:nvPr/>
        </p:nvSpPr>
        <p:spPr bwMode="auto">
          <a:xfrm>
            <a:off x="3134815" y="1354940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19905A4-1227-495D-AFE7-B66B4C36FB5D}"/>
              </a:ext>
            </a:extLst>
          </p:cNvPr>
          <p:cNvSpPr/>
          <p:nvPr/>
        </p:nvSpPr>
        <p:spPr bwMode="auto">
          <a:xfrm>
            <a:off x="1803759" y="1693685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54F2410-0C33-43C5-AAA7-5A99B25628A2}"/>
              </a:ext>
            </a:extLst>
          </p:cNvPr>
          <p:cNvSpPr/>
          <p:nvPr/>
        </p:nvSpPr>
        <p:spPr bwMode="auto">
          <a:xfrm>
            <a:off x="2684326" y="2630521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55ACCD5-270A-463A-8FEB-28A5DAEA236A}"/>
              </a:ext>
            </a:extLst>
          </p:cNvPr>
          <p:cNvSpPr/>
          <p:nvPr/>
        </p:nvSpPr>
        <p:spPr bwMode="auto">
          <a:xfrm>
            <a:off x="3235511" y="2630521"/>
            <a:ext cx="1174239" cy="1192154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B40A95C-1B24-4FD2-95A0-7AB85D2934E7}"/>
              </a:ext>
            </a:extLst>
          </p:cNvPr>
          <p:cNvSpPr/>
          <p:nvPr/>
        </p:nvSpPr>
        <p:spPr bwMode="auto">
          <a:xfrm>
            <a:off x="6079618" y="2376483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8305F11-8035-4435-BB4D-8A6A09071694}"/>
              </a:ext>
            </a:extLst>
          </p:cNvPr>
          <p:cNvSpPr/>
          <p:nvPr/>
        </p:nvSpPr>
        <p:spPr bwMode="auto">
          <a:xfrm>
            <a:off x="5222234" y="3108227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EEC62CA-1564-4642-A158-871E847391D9}"/>
              </a:ext>
            </a:extLst>
          </p:cNvPr>
          <p:cNvSpPr/>
          <p:nvPr/>
        </p:nvSpPr>
        <p:spPr bwMode="auto">
          <a:xfrm>
            <a:off x="2710605" y="3710144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924E9D4-7CD2-4BDD-9750-9AA8878B1E6C}"/>
              </a:ext>
            </a:extLst>
          </p:cNvPr>
          <p:cNvSpPr/>
          <p:nvPr/>
        </p:nvSpPr>
        <p:spPr bwMode="auto">
          <a:xfrm>
            <a:off x="1706652" y="3780880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CE17370-194C-4FA9-BA80-3498B1D4ADE9}"/>
              </a:ext>
            </a:extLst>
          </p:cNvPr>
          <p:cNvSpPr/>
          <p:nvPr/>
        </p:nvSpPr>
        <p:spPr bwMode="auto">
          <a:xfrm>
            <a:off x="3628417" y="4509671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C2B53BC-C08E-41E1-916C-84C1E3243ADD}"/>
              </a:ext>
            </a:extLst>
          </p:cNvPr>
          <p:cNvSpPr/>
          <p:nvPr/>
        </p:nvSpPr>
        <p:spPr bwMode="auto">
          <a:xfrm>
            <a:off x="2950159" y="1916073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D9CA973-C73C-4FFD-8532-505B10E5699E}"/>
              </a:ext>
            </a:extLst>
          </p:cNvPr>
          <p:cNvSpPr/>
          <p:nvPr/>
        </p:nvSpPr>
        <p:spPr bwMode="auto">
          <a:xfrm>
            <a:off x="6096000" y="1262828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17A6B54-2E58-4D84-8D0D-96F4196D3E64}"/>
              </a:ext>
            </a:extLst>
          </p:cNvPr>
          <p:cNvSpPr/>
          <p:nvPr/>
        </p:nvSpPr>
        <p:spPr bwMode="auto">
          <a:xfrm>
            <a:off x="5416109" y="1892802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076CA00-E34A-40EF-8EAF-5D86E2653184}"/>
              </a:ext>
            </a:extLst>
          </p:cNvPr>
          <p:cNvSpPr/>
          <p:nvPr/>
        </p:nvSpPr>
        <p:spPr bwMode="auto">
          <a:xfrm>
            <a:off x="4771943" y="2481964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885C196-1258-4FCE-8591-C40DF71E1D2D}"/>
              </a:ext>
            </a:extLst>
          </p:cNvPr>
          <p:cNvSpPr/>
          <p:nvPr/>
        </p:nvSpPr>
        <p:spPr bwMode="auto">
          <a:xfrm>
            <a:off x="5099680" y="5319958"/>
            <a:ext cx="438644" cy="4101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673F963-16C2-4813-8C60-3F21535F8727}"/>
              </a:ext>
            </a:extLst>
          </p:cNvPr>
          <p:cNvSpPr/>
          <p:nvPr/>
        </p:nvSpPr>
        <p:spPr bwMode="auto">
          <a:xfrm>
            <a:off x="1675380" y="1591868"/>
            <a:ext cx="438644" cy="410132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5" name="Flèche : double flèche horizontale 4">
            <a:extLst>
              <a:ext uri="{FF2B5EF4-FFF2-40B4-BE49-F238E27FC236}">
                <a16:creationId xmlns:a16="http://schemas.microsoft.com/office/drawing/2014/main" id="{03A1230E-D293-4E0C-9BE4-08871BC97531}"/>
              </a:ext>
            </a:extLst>
          </p:cNvPr>
          <p:cNvSpPr/>
          <p:nvPr/>
        </p:nvSpPr>
        <p:spPr>
          <a:xfrm rot="1500000">
            <a:off x="1790033" y="4506591"/>
            <a:ext cx="3344409" cy="447212"/>
          </a:xfrm>
          <a:prstGeom prst="leftRightArrow">
            <a:avLst>
              <a:gd name="adj1" fmla="val 28386"/>
              <a:gd name="adj2" fmla="val 411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8" name="Flèche : double flèche horizontale 37">
            <a:extLst>
              <a:ext uri="{FF2B5EF4-FFF2-40B4-BE49-F238E27FC236}">
                <a16:creationId xmlns:a16="http://schemas.microsoft.com/office/drawing/2014/main" id="{E2C9894A-9B70-498B-BA64-045A312E207D}"/>
              </a:ext>
            </a:extLst>
          </p:cNvPr>
          <p:cNvSpPr/>
          <p:nvPr/>
        </p:nvSpPr>
        <p:spPr>
          <a:xfrm rot="-4920000">
            <a:off x="1390713" y="4163058"/>
            <a:ext cx="631876" cy="447212"/>
          </a:xfrm>
          <a:prstGeom prst="leftRightArrow">
            <a:avLst>
              <a:gd name="adj1" fmla="val 28386"/>
              <a:gd name="adj2" fmla="val 411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Flèche : double flèche horizontale 43">
            <a:extLst>
              <a:ext uri="{FF2B5EF4-FFF2-40B4-BE49-F238E27FC236}">
                <a16:creationId xmlns:a16="http://schemas.microsoft.com/office/drawing/2014/main" id="{7B7EC231-ECF9-455C-AA90-67F8DCE5B0DA}"/>
              </a:ext>
            </a:extLst>
          </p:cNvPr>
          <p:cNvSpPr/>
          <p:nvPr/>
        </p:nvSpPr>
        <p:spPr>
          <a:xfrm rot="-1200000">
            <a:off x="1934681" y="3277256"/>
            <a:ext cx="1210447" cy="447212"/>
          </a:xfrm>
          <a:prstGeom prst="leftRightArrow">
            <a:avLst>
              <a:gd name="adj1" fmla="val 28386"/>
              <a:gd name="adj2" fmla="val 411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4027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associÃ©e">
            <a:extLst>
              <a:ext uri="{FF2B5EF4-FFF2-40B4-BE49-F238E27FC236}">
                <a16:creationId xmlns:a16="http://schemas.microsoft.com/office/drawing/2014/main" id="{131F90BD-E21A-4FFC-B4EF-93A249A72D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5731"/>
          <a:stretch/>
        </p:blipFill>
        <p:spPr bwMode="auto"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60C297-B63A-4391-A92B-F1DF0A4396F7}"/>
              </a:ext>
            </a:extLst>
          </p:cNvPr>
          <p:cNvSpPr txBox="1"/>
          <p:nvPr/>
        </p:nvSpPr>
        <p:spPr>
          <a:xfrm>
            <a:off x="240632" y="5390147"/>
            <a:ext cx="3892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600" b="1" dirty="0"/>
              <a:t>Madame </a:t>
            </a:r>
            <a:r>
              <a:rPr lang="fr-BE" sz="3600" b="1" dirty="0" err="1"/>
              <a:t>Nourah</a:t>
            </a:r>
            <a:r>
              <a:rPr lang="fr-BE" sz="3600" b="1" dirty="0"/>
              <a:t> S.</a:t>
            </a:r>
          </a:p>
          <a:p>
            <a:r>
              <a:rPr lang="fr-BE" sz="3600" b="1" dirty="0"/>
              <a:t>42 ans</a:t>
            </a:r>
          </a:p>
        </p:txBody>
      </p:sp>
    </p:spTree>
    <p:extLst>
      <p:ext uri="{BB962C8B-B14F-4D97-AF65-F5344CB8AC3E}">
        <p14:creationId xmlns:p14="http://schemas.microsoft.com/office/powerpoint/2010/main" val="299611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Connecteur droit avec flèche 138">
            <a:extLst>
              <a:ext uri="{FF2B5EF4-FFF2-40B4-BE49-F238E27FC236}">
                <a16:creationId xmlns:a16="http://schemas.microsoft.com/office/drawing/2014/main" id="{BC77F20E-C819-4B02-BCD2-6AAD00D61A63}"/>
              </a:ext>
            </a:extLst>
          </p:cNvPr>
          <p:cNvCxnSpPr>
            <a:cxnSpLocks/>
            <a:endCxn id="177" idx="1"/>
          </p:cNvCxnSpPr>
          <p:nvPr/>
        </p:nvCxnSpPr>
        <p:spPr>
          <a:xfrm flipV="1">
            <a:off x="4612020" y="4554216"/>
            <a:ext cx="4397564" cy="12285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cteur droit 1033">
            <a:extLst>
              <a:ext uri="{FF2B5EF4-FFF2-40B4-BE49-F238E27FC236}">
                <a16:creationId xmlns:a16="http://schemas.microsoft.com/office/drawing/2014/main" id="{9B2CB9FB-BFEA-47EB-96CB-D0E85F0EA1D2}"/>
              </a:ext>
            </a:extLst>
          </p:cNvPr>
          <p:cNvCxnSpPr>
            <a:cxnSpLocks/>
            <a:stCxn id="125" idx="2"/>
          </p:cNvCxnSpPr>
          <p:nvPr/>
        </p:nvCxnSpPr>
        <p:spPr>
          <a:xfrm>
            <a:off x="4600728" y="641919"/>
            <a:ext cx="11292" cy="5786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2" name="Connecteur droit avec flèche 1051">
            <a:extLst>
              <a:ext uri="{FF2B5EF4-FFF2-40B4-BE49-F238E27FC236}">
                <a16:creationId xmlns:a16="http://schemas.microsoft.com/office/drawing/2014/main" id="{B2E65962-6EF4-4B1A-903C-9B12E86A96AA}"/>
              </a:ext>
            </a:extLst>
          </p:cNvPr>
          <p:cNvCxnSpPr>
            <a:cxnSpLocks/>
          </p:cNvCxnSpPr>
          <p:nvPr/>
        </p:nvCxnSpPr>
        <p:spPr>
          <a:xfrm>
            <a:off x="4630366" y="3725694"/>
            <a:ext cx="4291587" cy="25824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Connecteur droit avec flèche 1040">
            <a:extLst>
              <a:ext uri="{FF2B5EF4-FFF2-40B4-BE49-F238E27FC236}">
                <a16:creationId xmlns:a16="http://schemas.microsoft.com/office/drawing/2014/main" id="{F67636B7-A39C-4403-8948-940AE3F85680}"/>
              </a:ext>
            </a:extLst>
          </p:cNvPr>
          <p:cNvCxnSpPr>
            <a:cxnSpLocks/>
            <a:endCxn id="141" idx="1"/>
          </p:cNvCxnSpPr>
          <p:nvPr/>
        </p:nvCxnSpPr>
        <p:spPr>
          <a:xfrm>
            <a:off x="1468955" y="2069823"/>
            <a:ext cx="2954659" cy="585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necteur droit avec flèche 1028">
            <a:extLst>
              <a:ext uri="{FF2B5EF4-FFF2-40B4-BE49-F238E27FC236}">
                <a16:creationId xmlns:a16="http://schemas.microsoft.com/office/drawing/2014/main" id="{4257BE98-66E1-4C3B-BFDB-0047C4B0DCE0}"/>
              </a:ext>
            </a:extLst>
          </p:cNvPr>
          <p:cNvCxnSpPr>
            <a:cxnSpLocks/>
            <a:endCxn id="105" idx="1"/>
          </p:cNvCxnSpPr>
          <p:nvPr/>
        </p:nvCxnSpPr>
        <p:spPr>
          <a:xfrm>
            <a:off x="1457126" y="2931387"/>
            <a:ext cx="7470741" cy="15107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avec flèche 106">
            <a:extLst>
              <a:ext uri="{FF2B5EF4-FFF2-40B4-BE49-F238E27FC236}">
                <a16:creationId xmlns:a16="http://schemas.microsoft.com/office/drawing/2014/main" id="{580FB633-B0D0-44C5-904A-730A71B94C85}"/>
              </a:ext>
            </a:extLst>
          </p:cNvPr>
          <p:cNvCxnSpPr>
            <a:cxnSpLocks/>
          </p:cNvCxnSpPr>
          <p:nvPr/>
        </p:nvCxnSpPr>
        <p:spPr>
          <a:xfrm>
            <a:off x="1463039" y="1270741"/>
            <a:ext cx="2475915" cy="0"/>
          </a:xfrm>
          <a:prstGeom prst="straightConnector1">
            <a:avLst/>
          </a:prstGeom>
          <a:ln w="444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EE1B13CF-8047-49E4-A934-6E96BCB7F4E2}"/>
              </a:ext>
            </a:extLst>
          </p:cNvPr>
          <p:cNvCxnSpPr>
            <a:cxnSpLocks/>
          </p:cNvCxnSpPr>
          <p:nvPr/>
        </p:nvCxnSpPr>
        <p:spPr>
          <a:xfrm flipV="1">
            <a:off x="1457126" y="1256776"/>
            <a:ext cx="7464827" cy="1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8C318C1-71C8-4E85-8630-B510EA5C167B}"/>
              </a:ext>
            </a:extLst>
          </p:cNvPr>
          <p:cNvCxnSpPr>
            <a:cxnSpLocks/>
          </p:cNvCxnSpPr>
          <p:nvPr/>
        </p:nvCxnSpPr>
        <p:spPr>
          <a:xfrm flipV="1">
            <a:off x="1463040" y="2086495"/>
            <a:ext cx="7464827" cy="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2EE8F722-432B-43B7-8C28-A4A4DB6E1166}"/>
              </a:ext>
            </a:extLst>
          </p:cNvPr>
          <p:cNvCxnSpPr>
            <a:cxnSpLocks/>
          </p:cNvCxnSpPr>
          <p:nvPr/>
        </p:nvCxnSpPr>
        <p:spPr>
          <a:xfrm>
            <a:off x="1468955" y="2931387"/>
            <a:ext cx="74648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74804A4-4081-4604-81DE-75A863A74716}"/>
              </a:ext>
            </a:extLst>
          </p:cNvPr>
          <p:cNvCxnSpPr/>
          <p:nvPr/>
        </p:nvCxnSpPr>
        <p:spPr>
          <a:xfrm>
            <a:off x="1463040" y="299258"/>
            <a:ext cx="0" cy="6151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A7E93A4-311F-4DEE-AC61-21714FBDF072}"/>
              </a:ext>
            </a:extLst>
          </p:cNvPr>
          <p:cNvCxnSpPr>
            <a:cxnSpLocks/>
          </p:cNvCxnSpPr>
          <p:nvPr/>
        </p:nvCxnSpPr>
        <p:spPr>
          <a:xfrm>
            <a:off x="1463040" y="3699873"/>
            <a:ext cx="7464827" cy="51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64FBDDA-C668-4F50-B26D-2A4E14A629BE}"/>
              </a:ext>
            </a:extLst>
          </p:cNvPr>
          <p:cNvCxnSpPr>
            <a:cxnSpLocks/>
          </p:cNvCxnSpPr>
          <p:nvPr/>
        </p:nvCxnSpPr>
        <p:spPr>
          <a:xfrm>
            <a:off x="1463040" y="4552546"/>
            <a:ext cx="7464827" cy="35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647CADCF-59D6-42B9-AC82-445437D7DF00}"/>
              </a:ext>
            </a:extLst>
          </p:cNvPr>
          <p:cNvCxnSpPr>
            <a:cxnSpLocks/>
          </p:cNvCxnSpPr>
          <p:nvPr/>
        </p:nvCxnSpPr>
        <p:spPr>
          <a:xfrm>
            <a:off x="1463040" y="5389123"/>
            <a:ext cx="74648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" descr="Résultat de recherche d'images pour &quot;medibus médecins monde&quot;">
            <a:extLst>
              <a:ext uri="{FF2B5EF4-FFF2-40B4-BE49-F238E27FC236}">
                <a16:creationId xmlns:a16="http://schemas.microsoft.com/office/drawing/2014/main" id="{3F461196-370E-489D-9A43-9863A41A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54" y="144228"/>
            <a:ext cx="723171" cy="48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C2D408CA-70FC-4DC7-97D6-849A59362F28}"/>
              </a:ext>
            </a:extLst>
          </p:cNvPr>
          <p:cNvSpPr txBox="1"/>
          <p:nvPr/>
        </p:nvSpPr>
        <p:spPr>
          <a:xfrm>
            <a:off x="8909537" y="1112853"/>
            <a:ext cx="227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Pas d’accès aux soins  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C7030FB-8874-4F1C-84F1-835314A61E58}"/>
              </a:ext>
            </a:extLst>
          </p:cNvPr>
          <p:cNvSpPr txBox="1"/>
          <p:nvPr/>
        </p:nvSpPr>
        <p:spPr>
          <a:xfrm>
            <a:off x="8888401" y="1928027"/>
            <a:ext cx="2697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Plaie au pied </a:t>
            </a:r>
            <a:r>
              <a:rPr lang="fr-BE" sz="1200" dirty="0">
                <a:sym typeface="Wingdings" panose="05000000000000000000" pitchFamily="2" charset="2"/>
              </a:rPr>
              <a:t> mal perforant plantaire</a:t>
            </a:r>
            <a:endParaRPr lang="fr-BE" sz="1200" dirty="0"/>
          </a:p>
        </p:txBody>
      </p:sp>
      <p:pic>
        <p:nvPicPr>
          <p:cNvPr id="69" name="Picture 6" descr="http://www.phanie.com/phanie.com/photoalias/PHANIE_286728.jpg?idPageWeb=78&amp;popUp_infosPhoto=1&amp;visualiserPhoto=1&amp;infosIdPhoto=281411&amp;w_aff=600&amp;h_aff=400">
            <a:extLst>
              <a:ext uri="{FF2B5EF4-FFF2-40B4-BE49-F238E27FC236}">
                <a16:creationId xmlns:a16="http://schemas.microsoft.com/office/drawing/2014/main" id="{AD3298CB-2755-4D10-A7FA-8D2FFB328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84" y="138313"/>
            <a:ext cx="723166" cy="4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0C76B9EA-C02A-410B-88DA-AD460A7E3567}"/>
              </a:ext>
            </a:extLst>
          </p:cNvPr>
          <p:cNvCxnSpPr/>
          <p:nvPr/>
        </p:nvCxnSpPr>
        <p:spPr>
          <a:xfrm>
            <a:off x="2013626" y="649155"/>
            <a:ext cx="0" cy="5801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70193ACF-4EF7-4F2F-BEAE-9888ADF9FC68}"/>
              </a:ext>
            </a:extLst>
          </p:cNvPr>
          <p:cNvCxnSpPr>
            <a:cxnSpLocks/>
          </p:cNvCxnSpPr>
          <p:nvPr/>
        </p:nvCxnSpPr>
        <p:spPr>
          <a:xfrm flipH="1">
            <a:off x="2247484" y="598793"/>
            <a:ext cx="35752" cy="5852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2F0DB19C-CAB3-4B08-A172-4F958741F241}"/>
              </a:ext>
            </a:extLst>
          </p:cNvPr>
          <p:cNvSpPr/>
          <p:nvPr/>
        </p:nvSpPr>
        <p:spPr>
          <a:xfrm>
            <a:off x="2136498" y="1897300"/>
            <a:ext cx="348728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MG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D0839E1-74E8-49A0-903C-86706032BEFB}"/>
              </a:ext>
            </a:extLst>
          </p:cNvPr>
          <p:cNvSpPr/>
          <p:nvPr/>
        </p:nvSpPr>
        <p:spPr>
          <a:xfrm>
            <a:off x="6453861" y="3739211"/>
            <a:ext cx="270472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I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1D5DF20-73B7-4946-BC33-B1B551D27138}"/>
              </a:ext>
            </a:extLst>
          </p:cNvPr>
          <p:cNvSpPr/>
          <p:nvPr/>
        </p:nvSpPr>
        <p:spPr>
          <a:xfrm>
            <a:off x="1321890" y="1107977"/>
            <a:ext cx="270472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I</a:t>
            </a:r>
          </a:p>
        </p:txBody>
      </p:sp>
      <p:pic>
        <p:nvPicPr>
          <p:cNvPr id="92" name="Picture 6" descr="http://www.phanie.com/phanie.com/photoalias/PHANIE_286728.jpg?idPageWeb=78&amp;popUp_infosPhoto=1&amp;visualiserPhoto=1&amp;infosIdPhoto=281411&amp;w_aff=600&amp;h_aff=400">
            <a:extLst>
              <a:ext uri="{FF2B5EF4-FFF2-40B4-BE49-F238E27FC236}">
                <a16:creationId xmlns:a16="http://schemas.microsoft.com/office/drawing/2014/main" id="{9EADDB6C-C359-4291-8474-2B04830C9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09" y="140251"/>
            <a:ext cx="723166" cy="4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Connecteur droit 95">
            <a:extLst>
              <a:ext uri="{FF2B5EF4-FFF2-40B4-BE49-F238E27FC236}">
                <a16:creationId xmlns:a16="http://schemas.microsoft.com/office/drawing/2014/main" id="{CE4E90DB-189E-42FA-884B-4959A37FE76B}"/>
              </a:ext>
            </a:extLst>
          </p:cNvPr>
          <p:cNvCxnSpPr/>
          <p:nvPr/>
        </p:nvCxnSpPr>
        <p:spPr>
          <a:xfrm>
            <a:off x="2822331" y="620424"/>
            <a:ext cx="0" cy="5842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>
            <a:extLst>
              <a:ext uri="{FF2B5EF4-FFF2-40B4-BE49-F238E27FC236}">
                <a16:creationId xmlns:a16="http://schemas.microsoft.com/office/drawing/2014/main" id="{2510F60E-3AC5-4ED4-B012-886A3A03B1C9}"/>
              </a:ext>
            </a:extLst>
          </p:cNvPr>
          <p:cNvCxnSpPr>
            <a:cxnSpLocks/>
            <a:stCxn id="92" idx="2"/>
          </p:cNvCxnSpPr>
          <p:nvPr/>
        </p:nvCxnSpPr>
        <p:spPr>
          <a:xfrm>
            <a:off x="3026092" y="622362"/>
            <a:ext cx="0" cy="5850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35E7ABE0-FCCD-46C6-BDC8-0B90DA1DEFA9}"/>
              </a:ext>
            </a:extLst>
          </p:cNvPr>
          <p:cNvSpPr/>
          <p:nvPr/>
        </p:nvSpPr>
        <p:spPr>
          <a:xfrm>
            <a:off x="2664509" y="1107977"/>
            <a:ext cx="299156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AS</a:t>
            </a:r>
          </a:p>
        </p:txBody>
      </p:sp>
      <p:cxnSp>
        <p:nvCxnSpPr>
          <p:cNvPr id="104" name="Connecteur droit 103">
            <a:extLst>
              <a:ext uri="{FF2B5EF4-FFF2-40B4-BE49-F238E27FC236}">
                <a16:creationId xmlns:a16="http://schemas.microsoft.com/office/drawing/2014/main" id="{D0222E09-3B8D-4FC0-8EFE-D69FBF976CEB}"/>
              </a:ext>
            </a:extLst>
          </p:cNvPr>
          <p:cNvCxnSpPr/>
          <p:nvPr/>
        </p:nvCxnSpPr>
        <p:spPr>
          <a:xfrm>
            <a:off x="3217985" y="620424"/>
            <a:ext cx="0" cy="5830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ZoneTexte 104">
            <a:extLst>
              <a:ext uri="{FF2B5EF4-FFF2-40B4-BE49-F238E27FC236}">
                <a16:creationId xmlns:a16="http://schemas.microsoft.com/office/drawing/2014/main" id="{9FB4A2D0-7091-46C2-809B-35255CB01568}"/>
              </a:ext>
            </a:extLst>
          </p:cNvPr>
          <p:cNvSpPr txBox="1"/>
          <p:nvPr/>
        </p:nvSpPr>
        <p:spPr>
          <a:xfrm>
            <a:off x="8927867" y="2807994"/>
            <a:ext cx="2581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Obésité </a:t>
            </a:r>
            <a:r>
              <a:rPr lang="fr-BE" sz="1200" dirty="0">
                <a:sym typeface="Wingdings" panose="05000000000000000000" pitchFamily="2" charset="2"/>
              </a:rPr>
              <a:t> d</a:t>
            </a:r>
            <a:r>
              <a:rPr lang="fr-BE" sz="1200" dirty="0"/>
              <a:t>iabète (trajet de soins)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68F2566-98DD-4FAA-B2BB-33A4502A4D4B}"/>
              </a:ext>
            </a:extLst>
          </p:cNvPr>
          <p:cNvSpPr/>
          <p:nvPr/>
        </p:nvSpPr>
        <p:spPr>
          <a:xfrm>
            <a:off x="1861866" y="1112853"/>
            <a:ext cx="299156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AS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4B3ABA1-5A0F-43B0-86FE-A5B594904079}"/>
              </a:ext>
            </a:extLst>
          </p:cNvPr>
          <p:cNvSpPr/>
          <p:nvPr/>
        </p:nvSpPr>
        <p:spPr>
          <a:xfrm>
            <a:off x="2865796" y="1880237"/>
            <a:ext cx="270472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I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D6D8167-C480-4CE6-8ED4-0BDFE4964B06}"/>
              </a:ext>
            </a:extLst>
          </p:cNvPr>
          <p:cNvSpPr/>
          <p:nvPr/>
        </p:nvSpPr>
        <p:spPr>
          <a:xfrm>
            <a:off x="3053755" y="2752948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MG</a:t>
            </a:r>
          </a:p>
        </p:txBody>
      </p:sp>
      <p:pic>
        <p:nvPicPr>
          <p:cNvPr id="109" name="Picture 4" descr="Résultat de recherche d'images pour &quot;maison médicale enseignement&quot;">
            <a:extLst>
              <a:ext uri="{FF2B5EF4-FFF2-40B4-BE49-F238E27FC236}">
                <a16:creationId xmlns:a16="http://schemas.microsoft.com/office/drawing/2014/main" id="{7F545E9E-AE66-4CC9-8F98-977EB7354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05" y="185549"/>
            <a:ext cx="602493" cy="456452"/>
          </a:xfrm>
          <a:prstGeom prst="rect">
            <a:avLst/>
          </a:prstGeom>
          <a:solidFill>
            <a:srgbClr val="FFFF00"/>
          </a:solidFill>
          <a:extLst/>
        </p:spPr>
      </p:pic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6FA35492-6DA1-461F-83C3-51D88335D69E}"/>
              </a:ext>
            </a:extLst>
          </p:cNvPr>
          <p:cNvCxnSpPr/>
          <p:nvPr/>
        </p:nvCxnSpPr>
        <p:spPr>
          <a:xfrm>
            <a:off x="3603856" y="642001"/>
            <a:ext cx="9783" cy="5830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>
            <a:extLst>
              <a:ext uri="{FF2B5EF4-FFF2-40B4-BE49-F238E27FC236}">
                <a16:creationId xmlns:a16="http://schemas.microsoft.com/office/drawing/2014/main" id="{4C382E48-D76C-41BA-9275-B09B4C674F80}"/>
              </a:ext>
            </a:extLst>
          </p:cNvPr>
          <p:cNvCxnSpPr>
            <a:cxnSpLocks/>
            <a:stCxn id="109" idx="2"/>
          </p:cNvCxnSpPr>
          <p:nvPr/>
        </p:nvCxnSpPr>
        <p:spPr>
          <a:xfrm>
            <a:off x="3798452" y="642001"/>
            <a:ext cx="32189" cy="5849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>
            <a:extLst>
              <a:ext uri="{FF2B5EF4-FFF2-40B4-BE49-F238E27FC236}">
                <a16:creationId xmlns:a16="http://schemas.microsoft.com/office/drawing/2014/main" id="{21E6AF3E-A9A8-4AEB-B659-ED4F1C1BCC38}"/>
              </a:ext>
            </a:extLst>
          </p:cNvPr>
          <p:cNvCxnSpPr>
            <a:cxnSpLocks/>
          </p:cNvCxnSpPr>
          <p:nvPr/>
        </p:nvCxnSpPr>
        <p:spPr>
          <a:xfrm>
            <a:off x="4023743" y="620424"/>
            <a:ext cx="34773" cy="5852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0CE425-5755-4D7C-8E21-2E9B3AFA2E7F}"/>
              </a:ext>
            </a:extLst>
          </p:cNvPr>
          <p:cNvSpPr/>
          <p:nvPr/>
        </p:nvSpPr>
        <p:spPr>
          <a:xfrm>
            <a:off x="3632016" y="2749943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MG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0F802A-46E1-435F-A6AC-1843FEDE5D1C}"/>
              </a:ext>
            </a:extLst>
          </p:cNvPr>
          <p:cNvSpPr/>
          <p:nvPr/>
        </p:nvSpPr>
        <p:spPr>
          <a:xfrm>
            <a:off x="3464438" y="1877466"/>
            <a:ext cx="270472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I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675F793-0647-470D-8850-E076A434EAA9}"/>
              </a:ext>
            </a:extLst>
          </p:cNvPr>
          <p:cNvSpPr/>
          <p:nvPr/>
        </p:nvSpPr>
        <p:spPr>
          <a:xfrm>
            <a:off x="3889167" y="1101585"/>
            <a:ext cx="299156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AS</a:t>
            </a:r>
          </a:p>
        </p:txBody>
      </p:sp>
      <p:pic>
        <p:nvPicPr>
          <p:cNvPr id="1026" name="Picture 2" descr="RÃ©sultat de recherche d'images pour &quot;hopital st pierre&quot;">
            <a:extLst>
              <a:ext uri="{FF2B5EF4-FFF2-40B4-BE49-F238E27FC236}">
                <a16:creationId xmlns:a16="http://schemas.microsoft.com/office/drawing/2014/main" id="{124F39CC-C9B0-4FEB-82EF-C1773D372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627" y="185989"/>
            <a:ext cx="581830" cy="4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4" descr="Résultat de recherche d'images pour &quot;maison médicale enseignement&quot;">
            <a:extLst>
              <a:ext uri="{FF2B5EF4-FFF2-40B4-BE49-F238E27FC236}">
                <a16:creationId xmlns:a16="http://schemas.microsoft.com/office/drawing/2014/main" id="{E00C713E-2560-433D-8AD4-8495A218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481" y="185467"/>
            <a:ext cx="602493" cy="456452"/>
          </a:xfrm>
          <a:prstGeom prst="rect">
            <a:avLst/>
          </a:prstGeom>
          <a:solidFill>
            <a:srgbClr val="FFFF00"/>
          </a:solidFill>
          <a:extLst/>
        </p:spPr>
      </p:pic>
      <p:pic>
        <p:nvPicPr>
          <p:cNvPr id="126" name="Picture 2" descr="RÃ©sultat de recherche d'images pour &quot;hopital st pierre&quot;">
            <a:extLst>
              <a:ext uri="{FF2B5EF4-FFF2-40B4-BE49-F238E27FC236}">
                <a16:creationId xmlns:a16="http://schemas.microsoft.com/office/drawing/2014/main" id="{295A5EF9-BB60-4921-9370-69EA2158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004" y="185467"/>
            <a:ext cx="581830" cy="4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Connecteur droit 1023">
            <a:extLst>
              <a:ext uri="{FF2B5EF4-FFF2-40B4-BE49-F238E27FC236}">
                <a16:creationId xmlns:a16="http://schemas.microsoft.com/office/drawing/2014/main" id="{B2317AD5-1758-4672-8E9D-B2A5A4A6C733}"/>
              </a:ext>
            </a:extLst>
          </p:cNvPr>
          <p:cNvCxnSpPr>
            <a:cxnSpLocks/>
            <a:stCxn id="1026" idx="2"/>
          </p:cNvCxnSpPr>
          <p:nvPr/>
        </p:nvCxnSpPr>
        <p:spPr>
          <a:xfrm>
            <a:off x="5367542" y="622362"/>
            <a:ext cx="0" cy="5850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705B5C5D-4697-474C-9C23-17C2DB9C8811}"/>
              </a:ext>
            </a:extLst>
          </p:cNvPr>
          <p:cNvSpPr/>
          <p:nvPr/>
        </p:nvSpPr>
        <p:spPr>
          <a:xfrm>
            <a:off x="5218399" y="2765048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OP</a:t>
            </a:r>
          </a:p>
        </p:txBody>
      </p:sp>
      <p:cxnSp>
        <p:nvCxnSpPr>
          <p:cNvPr id="1027" name="Connecteur droit 1026">
            <a:extLst>
              <a:ext uri="{FF2B5EF4-FFF2-40B4-BE49-F238E27FC236}">
                <a16:creationId xmlns:a16="http://schemas.microsoft.com/office/drawing/2014/main" id="{C61E9B46-690B-4A1A-A9FE-9204C2B6D3F4}"/>
              </a:ext>
            </a:extLst>
          </p:cNvPr>
          <p:cNvCxnSpPr>
            <a:cxnSpLocks/>
            <a:stCxn id="126" idx="2"/>
          </p:cNvCxnSpPr>
          <p:nvPr/>
        </p:nvCxnSpPr>
        <p:spPr>
          <a:xfrm flipH="1">
            <a:off x="6019238" y="621840"/>
            <a:ext cx="33681" cy="5823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0BE2074-12F8-4347-9519-04B258817279}"/>
              </a:ext>
            </a:extLst>
          </p:cNvPr>
          <p:cNvSpPr/>
          <p:nvPr/>
        </p:nvSpPr>
        <p:spPr>
          <a:xfrm>
            <a:off x="5856699" y="2757575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DI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98B0DD35-B35B-48AB-959D-69F8F2B160AB}"/>
              </a:ext>
            </a:extLst>
          </p:cNvPr>
          <p:cNvSpPr/>
          <p:nvPr/>
        </p:nvSpPr>
        <p:spPr>
          <a:xfrm>
            <a:off x="4423614" y="1894235"/>
            <a:ext cx="270472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I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505185C-6C96-465A-8600-433ECFDD753A}"/>
              </a:ext>
            </a:extLst>
          </p:cNvPr>
          <p:cNvSpPr/>
          <p:nvPr/>
        </p:nvSpPr>
        <p:spPr>
          <a:xfrm>
            <a:off x="4421556" y="2765048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MG</a:t>
            </a:r>
          </a:p>
        </p:txBody>
      </p:sp>
      <p:sp>
        <p:nvSpPr>
          <p:cNvPr id="168" name="ZoneTexte 167">
            <a:extLst>
              <a:ext uri="{FF2B5EF4-FFF2-40B4-BE49-F238E27FC236}">
                <a16:creationId xmlns:a16="http://schemas.microsoft.com/office/drawing/2014/main" id="{69E3E112-74FD-4F4E-98FA-D3CB8AEEC3D0}"/>
              </a:ext>
            </a:extLst>
          </p:cNvPr>
          <p:cNvSpPr txBox="1"/>
          <p:nvPr/>
        </p:nvSpPr>
        <p:spPr>
          <a:xfrm>
            <a:off x="8971139" y="3602834"/>
            <a:ext cx="22156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Troubles psychiatriques</a:t>
            </a:r>
          </a:p>
        </p:txBody>
      </p:sp>
      <p:pic>
        <p:nvPicPr>
          <p:cNvPr id="133" name="Picture 4" descr="RÃ©sultat de recherche d'images pour &quot;smes b&quot;">
            <a:extLst>
              <a:ext uri="{FF2B5EF4-FFF2-40B4-BE49-F238E27FC236}">
                <a16:creationId xmlns:a16="http://schemas.microsoft.com/office/drawing/2014/main" id="{CA99FC16-A105-499C-A33C-2809B9877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667" y="185467"/>
            <a:ext cx="476816" cy="47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8D7B8837-9A7F-4660-87B1-436EDF49EAA5}"/>
              </a:ext>
            </a:extLst>
          </p:cNvPr>
          <p:cNvCxnSpPr>
            <a:cxnSpLocks/>
            <a:stCxn id="133" idx="2"/>
          </p:cNvCxnSpPr>
          <p:nvPr/>
        </p:nvCxnSpPr>
        <p:spPr>
          <a:xfrm flipH="1">
            <a:off x="6719591" y="662283"/>
            <a:ext cx="9484" cy="5782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172">
            <a:extLst>
              <a:ext uri="{FF2B5EF4-FFF2-40B4-BE49-F238E27FC236}">
                <a16:creationId xmlns:a16="http://schemas.microsoft.com/office/drawing/2014/main" id="{2E889084-1914-4865-B35C-D1A54A4ADC9A}"/>
              </a:ext>
            </a:extLst>
          </p:cNvPr>
          <p:cNvSpPr/>
          <p:nvPr/>
        </p:nvSpPr>
        <p:spPr>
          <a:xfrm>
            <a:off x="6744533" y="3372316"/>
            <a:ext cx="338526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MG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2F10EAE-C496-480D-BF2A-A44FB58779BE}"/>
              </a:ext>
            </a:extLst>
          </p:cNvPr>
          <p:cNvSpPr/>
          <p:nvPr/>
        </p:nvSpPr>
        <p:spPr>
          <a:xfrm>
            <a:off x="6734330" y="3739211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AS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3B53748A-45E4-4D5A-AE13-789B83FDC78E}"/>
              </a:ext>
            </a:extLst>
          </p:cNvPr>
          <p:cNvSpPr/>
          <p:nvPr/>
        </p:nvSpPr>
        <p:spPr>
          <a:xfrm>
            <a:off x="4455518" y="3538397"/>
            <a:ext cx="287146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l-GR" sz="800" dirty="0"/>
              <a:t>ψ</a:t>
            </a:r>
            <a:endParaRPr lang="fr-BE" sz="800" dirty="0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D062DF8-7EE2-4DA3-984D-3A47DCF690F4}"/>
              </a:ext>
            </a:extLst>
          </p:cNvPr>
          <p:cNvSpPr/>
          <p:nvPr/>
        </p:nvSpPr>
        <p:spPr>
          <a:xfrm>
            <a:off x="6370050" y="3274051"/>
            <a:ext cx="364281" cy="4687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2 </a:t>
            </a:r>
            <a:r>
              <a:rPr lang="el-GR" sz="800" dirty="0"/>
              <a:t>ψ</a:t>
            </a:r>
            <a:endParaRPr lang="fr-BE" sz="800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510DCB8-5BB3-4012-816B-FEDC99EE18A6}"/>
              </a:ext>
            </a:extLst>
          </p:cNvPr>
          <p:cNvSpPr/>
          <p:nvPr/>
        </p:nvSpPr>
        <p:spPr>
          <a:xfrm>
            <a:off x="4431398" y="1116455"/>
            <a:ext cx="299156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AS</a:t>
            </a:r>
          </a:p>
        </p:txBody>
      </p:sp>
      <p:pic>
        <p:nvPicPr>
          <p:cNvPr id="137" name="Image 136">
            <a:extLst>
              <a:ext uri="{FF2B5EF4-FFF2-40B4-BE49-F238E27FC236}">
                <a16:creationId xmlns:a16="http://schemas.microsoft.com/office/drawing/2014/main" id="{52A161C6-89F7-4157-9A47-34787D879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8116" y="4097884"/>
            <a:ext cx="742950" cy="826838"/>
          </a:xfrm>
          <a:prstGeom prst="rect">
            <a:avLst/>
          </a:prstGeom>
        </p:spPr>
      </p:pic>
      <p:sp>
        <p:nvSpPr>
          <p:cNvPr id="177" name="ZoneTexte 176">
            <a:extLst>
              <a:ext uri="{FF2B5EF4-FFF2-40B4-BE49-F238E27FC236}">
                <a16:creationId xmlns:a16="http://schemas.microsoft.com/office/drawing/2014/main" id="{A8154AB6-2C63-43BA-A1D4-43D8B25B0209}"/>
              </a:ext>
            </a:extLst>
          </p:cNvPr>
          <p:cNvSpPr txBox="1"/>
          <p:nvPr/>
        </p:nvSpPr>
        <p:spPr>
          <a:xfrm>
            <a:off x="9009584" y="4415716"/>
            <a:ext cx="175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Toxicomanie</a:t>
            </a:r>
          </a:p>
        </p:txBody>
      </p:sp>
      <p:pic>
        <p:nvPicPr>
          <p:cNvPr id="182" name="Picture 4" descr="Résultat de recherche d'images pour &quot;maison médicale enseignement&quot;">
            <a:extLst>
              <a:ext uri="{FF2B5EF4-FFF2-40B4-BE49-F238E27FC236}">
                <a16:creationId xmlns:a16="http://schemas.microsoft.com/office/drawing/2014/main" id="{8795842E-08AF-4D86-8FBE-00C17F79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666" y="202206"/>
            <a:ext cx="602493" cy="456452"/>
          </a:xfrm>
          <a:prstGeom prst="rect">
            <a:avLst/>
          </a:prstGeom>
          <a:solidFill>
            <a:srgbClr val="FFFF00"/>
          </a:solidFill>
          <a:extLst/>
        </p:spPr>
      </p:pic>
      <p:cxnSp>
        <p:nvCxnSpPr>
          <p:cNvPr id="146" name="Connecteur droit 145">
            <a:extLst>
              <a:ext uri="{FF2B5EF4-FFF2-40B4-BE49-F238E27FC236}">
                <a16:creationId xmlns:a16="http://schemas.microsoft.com/office/drawing/2014/main" id="{1824A381-D20C-4517-BC7C-2775CBA8C6C1}"/>
              </a:ext>
            </a:extLst>
          </p:cNvPr>
          <p:cNvCxnSpPr>
            <a:cxnSpLocks/>
            <a:stCxn id="182" idx="2"/>
          </p:cNvCxnSpPr>
          <p:nvPr/>
        </p:nvCxnSpPr>
        <p:spPr>
          <a:xfrm>
            <a:off x="7411913" y="658658"/>
            <a:ext cx="6400" cy="5786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0" name="Picture 6" descr="RÃ©sultat de recherche d'images pour &quot;planning rue haute&quot;">
            <a:extLst>
              <a:ext uri="{FF2B5EF4-FFF2-40B4-BE49-F238E27FC236}">
                <a16:creationId xmlns:a16="http://schemas.microsoft.com/office/drawing/2014/main" id="{2CBA1C98-32EC-4663-A3CF-C6955FA5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367" y="180442"/>
            <a:ext cx="405150" cy="4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2" name="Connecteur droit 151">
            <a:extLst>
              <a:ext uri="{FF2B5EF4-FFF2-40B4-BE49-F238E27FC236}">
                <a16:creationId xmlns:a16="http://schemas.microsoft.com/office/drawing/2014/main" id="{AB991643-989E-4567-81CC-352A7688447C}"/>
              </a:ext>
            </a:extLst>
          </p:cNvPr>
          <p:cNvCxnSpPr>
            <a:cxnSpLocks/>
            <a:stCxn id="150" idx="2"/>
          </p:cNvCxnSpPr>
          <p:nvPr/>
        </p:nvCxnSpPr>
        <p:spPr>
          <a:xfrm>
            <a:off x="7898942" y="585592"/>
            <a:ext cx="0" cy="5859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BBD6D50B-1106-4B22-9269-319CA1CD60C0}"/>
              </a:ext>
            </a:extLst>
          </p:cNvPr>
          <p:cNvSpPr/>
          <p:nvPr/>
        </p:nvSpPr>
        <p:spPr>
          <a:xfrm>
            <a:off x="7246172" y="5213583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MG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8B4C6D9-B7C4-4683-8190-5980E888D924}"/>
              </a:ext>
            </a:extLst>
          </p:cNvPr>
          <p:cNvSpPr/>
          <p:nvPr/>
        </p:nvSpPr>
        <p:spPr>
          <a:xfrm>
            <a:off x="7696367" y="5207678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GY</a:t>
            </a:r>
          </a:p>
        </p:txBody>
      </p:sp>
      <p:pic>
        <p:nvPicPr>
          <p:cNvPr id="191" name="Picture 6" descr="RÃ©sultat de recherche d'images pour &quot;planning rue haute&quot;">
            <a:extLst>
              <a:ext uri="{FF2B5EF4-FFF2-40B4-BE49-F238E27FC236}">
                <a16:creationId xmlns:a16="http://schemas.microsoft.com/office/drawing/2014/main" id="{2B88DC63-0685-4DA4-9325-7128F629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996" y="188121"/>
            <a:ext cx="405150" cy="4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4" name="Connecteur droit 153">
            <a:extLst>
              <a:ext uri="{FF2B5EF4-FFF2-40B4-BE49-F238E27FC236}">
                <a16:creationId xmlns:a16="http://schemas.microsoft.com/office/drawing/2014/main" id="{381F8317-8205-4FDF-BB1F-D61450535DFF}"/>
              </a:ext>
            </a:extLst>
          </p:cNvPr>
          <p:cNvCxnSpPr>
            <a:stCxn id="191" idx="2"/>
          </p:cNvCxnSpPr>
          <p:nvPr/>
        </p:nvCxnSpPr>
        <p:spPr>
          <a:xfrm>
            <a:off x="8379571" y="593271"/>
            <a:ext cx="1" cy="5862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BC132CB-224B-4B08-AAC9-9484AD0F8D65}"/>
              </a:ext>
            </a:extLst>
          </p:cNvPr>
          <p:cNvSpPr/>
          <p:nvPr/>
        </p:nvSpPr>
        <p:spPr>
          <a:xfrm>
            <a:off x="8179478" y="5202771"/>
            <a:ext cx="348729" cy="3628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BE" sz="800" dirty="0"/>
              <a:t>GY</a:t>
            </a:r>
          </a:p>
        </p:txBody>
      </p:sp>
      <p:cxnSp>
        <p:nvCxnSpPr>
          <p:cNvPr id="157" name="Connecteur droit avec flèche 156">
            <a:extLst>
              <a:ext uri="{FF2B5EF4-FFF2-40B4-BE49-F238E27FC236}">
                <a16:creationId xmlns:a16="http://schemas.microsoft.com/office/drawing/2014/main" id="{AB5BD0BA-3A8E-4DD6-9D82-6FBDD7A22D77}"/>
              </a:ext>
            </a:extLst>
          </p:cNvPr>
          <p:cNvCxnSpPr>
            <a:cxnSpLocks/>
          </p:cNvCxnSpPr>
          <p:nvPr/>
        </p:nvCxnSpPr>
        <p:spPr>
          <a:xfrm flipV="1">
            <a:off x="7415113" y="5682190"/>
            <a:ext cx="964458" cy="10541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ZoneTexte 201">
            <a:extLst>
              <a:ext uri="{FF2B5EF4-FFF2-40B4-BE49-F238E27FC236}">
                <a16:creationId xmlns:a16="http://schemas.microsoft.com/office/drawing/2014/main" id="{B0D2F47B-76FC-43F0-ACA3-FE633D1AD001}"/>
              </a:ext>
            </a:extLst>
          </p:cNvPr>
          <p:cNvSpPr txBox="1"/>
          <p:nvPr/>
        </p:nvSpPr>
        <p:spPr>
          <a:xfrm>
            <a:off x="8942399" y="5259945"/>
            <a:ext cx="1753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Grossesse non désirée</a:t>
            </a:r>
          </a:p>
        </p:txBody>
      </p:sp>
      <p:pic>
        <p:nvPicPr>
          <p:cNvPr id="204" name="Picture 2" descr="Résultat de recherche d'images pour &quot;fedito bruxelles lama&quot;">
            <a:extLst>
              <a:ext uri="{FF2B5EF4-FFF2-40B4-BE49-F238E27FC236}">
                <a16:creationId xmlns:a16="http://schemas.microsoft.com/office/drawing/2014/main" id="{BC5BD3E8-2236-4FA8-BE1F-D14694F04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02" y="4283252"/>
            <a:ext cx="574136" cy="57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Image 162">
            <a:extLst>
              <a:ext uri="{FF2B5EF4-FFF2-40B4-BE49-F238E27FC236}">
                <a16:creationId xmlns:a16="http://schemas.microsoft.com/office/drawing/2014/main" id="{76712DC6-DD88-4ECD-81B4-D9AE8E3B241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3616" y="3550427"/>
            <a:ext cx="697333" cy="398232"/>
          </a:xfrm>
          <a:prstGeom prst="rect">
            <a:avLst/>
          </a:prstGeom>
        </p:spPr>
      </p:pic>
      <p:pic>
        <p:nvPicPr>
          <p:cNvPr id="164" name="Picture 10" descr="RÃ©sultat de recherche d'images pour &quot;housing first bruxelles&quot;">
            <a:extLst>
              <a:ext uri="{FF2B5EF4-FFF2-40B4-BE49-F238E27FC236}">
                <a16:creationId xmlns:a16="http://schemas.microsoft.com/office/drawing/2014/main" id="{EE6CC0F8-EF8D-4CBA-B03C-F82329229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118" y="101349"/>
            <a:ext cx="789121" cy="6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A54B4F81-F894-4BFA-989B-91F6995CFCFD}"/>
              </a:ext>
            </a:extLst>
          </p:cNvPr>
          <p:cNvCxnSpPr/>
          <p:nvPr/>
        </p:nvCxnSpPr>
        <p:spPr>
          <a:xfrm flipV="1">
            <a:off x="7411913" y="5682190"/>
            <a:ext cx="967658" cy="10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" name="Picture 12" descr="RÃ©sultat de recherche d'images pour &quot;setis bruxelles&quot;">
            <a:extLst>
              <a:ext uri="{FF2B5EF4-FFF2-40B4-BE49-F238E27FC236}">
                <a16:creationId xmlns:a16="http://schemas.microsoft.com/office/drawing/2014/main" id="{B8F7E0A5-18E3-4DA6-AB83-22AFDA9BA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889" y="167795"/>
            <a:ext cx="799266" cy="53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" name="Rectangle 171">
            <a:extLst>
              <a:ext uri="{FF2B5EF4-FFF2-40B4-BE49-F238E27FC236}">
                <a16:creationId xmlns:a16="http://schemas.microsoft.com/office/drawing/2014/main" id="{447BCBF7-2894-4BE5-94A4-74884EDC6C40}"/>
              </a:ext>
            </a:extLst>
          </p:cNvPr>
          <p:cNvSpPr/>
          <p:nvPr/>
        </p:nvSpPr>
        <p:spPr>
          <a:xfrm>
            <a:off x="9454049" y="52710"/>
            <a:ext cx="2598095" cy="7358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8B28B81-BAA6-486D-BD6E-DE912C953BEA}"/>
              </a:ext>
            </a:extLst>
          </p:cNvPr>
          <p:cNvSpPr/>
          <p:nvPr/>
        </p:nvSpPr>
        <p:spPr>
          <a:xfrm>
            <a:off x="11509849" y="869509"/>
            <a:ext cx="542295" cy="8567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fr-BE" sz="1200" b="1" dirty="0"/>
              <a:t>SOAP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E3E297-B9A4-4A0A-83F7-15B73AFA7953}"/>
              </a:ext>
            </a:extLst>
          </p:cNvPr>
          <p:cNvSpPr/>
          <p:nvPr/>
        </p:nvSpPr>
        <p:spPr>
          <a:xfrm>
            <a:off x="10509870" y="4269321"/>
            <a:ext cx="542296" cy="50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highlight>
                  <a:srgbClr val="000000"/>
                </a:highlight>
              </a:rPr>
              <a:t>?</a:t>
            </a:r>
            <a:endParaRPr lang="fr-BE" dirty="0">
              <a:highlight>
                <a:srgbClr val="000000"/>
              </a:highlight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CE5A457-0C90-4E97-AC1B-613D493859D9}"/>
              </a:ext>
            </a:extLst>
          </p:cNvPr>
          <p:cNvSpPr/>
          <p:nvPr/>
        </p:nvSpPr>
        <p:spPr>
          <a:xfrm>
            <a:off x="11145997" y="3465338"/>
            <a:ext cx="542296" cy="509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>
                <a:highlight>
                  <a:srgbClr val="000000"/>
                </a:highlight>
              </a:rPr>
              <a:t>?</a:t>
            </a:r>
            <a:endParaRPr lang="fr-BE" dirty="0">
              <a:highlight>
                <a:srgbClr val="000000"/>
              </a:highlight>
            </a:endParaRPr>
          </a:p>
        </p:txBody>
      </p:sp>
      <p:pic>
        <p:nvPicPr>
          <p:cNvPr id="4" name="Picture 2" descr="RÃ©sultat de recherche d'images pour &quot;fares&quot;">
            <a:extLst>
              <a:ext uri="{FF2B5EF4-FFF2-40B4-BE49-F238E27FC236}">
                <a16:creationId xmlns:a16="http://schemas.microsoft.com/office/drawing/2014/main" id="{3C7EB7BA-535A-4199-8823-3FDA0274B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826" y="119587"/>
            <a:ext cx="840584" cy="65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Ã©sultat de recherche d'images pour &quot;topaz informatique&quot;">
            <a:extLst>
              <a:ext uri="{FF2B5EF4-FFF2-40B4-BE49-F238E27FC236}">
                <a16:creationId xmlns:a16="http://schemas.microsoft.com/office/drawing/2014/main" id="{728393FF-D8ED-47D4-ADE5-C81BE2B5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038" y="876759"/>
            <a:ext cx="865584" cy="8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40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2423592" y="1229171"/>
            <a:ext cx="6781800" cy="4495800"/>
          </a:xfrm>
          <a:prstGeom prst="upArrowCallout">
            <a:avLst>
              <a:gd name="adj1" fmla="val 16803"/>
              <a:gd name="adj2" fmla="val 37712"/>
              <a:gd name="adj3" fmla="val 23023"/>
              <a:gd name="adj4" fmla="val 20468"/>
            </a:avLst>
          </a:prstGeom>
          <a:solidFill>
            <a:srgbClr val="CCFF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27436" y="4334271"/>
            <a:ext cx="1795684" cy="954107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dirty="0"/>
              <a:t>Niveau 1</a:t>
            </a:r>
            <a:r>
              <a:rPr lang="fr-BE" baseline="30000" dirty="0"/>
              <a:t>re</a:t>
            </a:r>
          </a:p>
          <a:p>
            <a:pPr eaLnBrk="1" hangingPunct="1"/>
            <a:r>
              <a:rPr lang="fr-BE" b="1" baseline="30000" dirty="0">
                <a:solidFill>
                  <a:srgbClr val="FF0000"/>
                </a:solidFill>
              </a:rPr>
              <a:t>Micro-</a:t>
            </a:r>
          </a:p>
          <a:p>
            <a:pPr eaLnBrk="1" hangingPunct="1"/>
            <a:r>
              <a:rPr lang="fr-BE" baseline="30000" dirty="0">
                <a:solidFill>
                  <a:srgbClr val="FF0000"/>
                </a:solidFill>
              </a:rPr>
              <a:t>90% des problèmes</a:t>
            </a:r>
            <a:endParaRPr lang="fr-FR" baseline="30000" dirty="0">
              <a:solidFill>
                <a:srgbClr val="FF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629620" y="1300135"/>
            <a:ext cx="1463862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dirty="0"/>
              <a:t>Niveau 3</a:t>
            </a:r>
            <a:r>
              <a:rPr lang="fr-BE" baseline="30000" dirty="0"/>
              <a:t>re</a:t>
            </a:r>
          </a:p>
          <a:p>
            <a:pPr eaLnBrk="1" hangingPunct="1"/>
            <a:r>
              <a:rPr lang="fr-BE" b="1" baseline="30000" dirty="0">
                <a:solidFill>
                  <a:srgbClr val="FF0000"/>
                </a:solidFill>
              </a:rPr>
              <a:t>Macro-</a:t>
            </a:r>
            <a:endParaRPr lang="fr-FR" b="1" baseline="30000" dirty="0">
              <a:solidFill>
                <a:srgbClr val="FF0000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4151784" y="2998859"/>
            <a:ext cx="1463862" cy="707886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dirty="0"/>
              <a:t>Niveau 2</a:t>
            </a:r>
            <a:r>
              <a:rPr lang="fr-BE" baseline="30000" dirty="0"/>
              <a:t>re</a:t>
            </a:r>
          </a:p>
          <a:p>
            <a:pPr eaLnBrk="1" hangingPunct="1"/>
            <a:r>
              <a:rPr lang="fr-BE" b="1" baseline="30000" dirty="0">
                <a:solidFill>
                  <a:srgbClr val="FF0000"/>
                </a:solidFill>
              </a:rPr>
              <a:t>Méso-</a:t>
            </a:r>
            <a:endParaRPr lang="fr-FR" b="1" baseline="30000" dirty="0">
              <a:solidFill>
                <a:srgbClr val="FF0000"/>
              </a:solidFill>
            </a:endParaRPr>
          </a:p>
        </p:txBody>
      </p:sp>
      <p:sp>
        <p:nvSpPr>
          <p:cNvPr id="23561" name="Oval 11"/>
          <p:cNvSpPr>
            <a:spLocks noChangeArrowheads="1"/>
          </p:cNvSpPr>
          <p:nvPr/>
        </p:nvSpPr>
        <p:spPr bwMode="auto">
          <a:xfrm>
            <a:off x="4180599" y="4725144"/>
            <a:ext cx="720080" cy="6480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400" dirty="0">
                <a:solidFill>
                  <a:srgbClr val="C00000"/>
                </a:solidFill>
              </a:rPr>
              <a:t>Kiné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3562" name="Oval 12"/>
          <p:cNvSpPr>
            <a:spLocks noChangeArrowheads="1"/>
          </p:cNvSpPr>
          <p:nvPr/>
        </p:nvSpPr>
        <p:spPr bwMode="auto">
          <a:xfrm>
            <a:off x="4651206" y="4891731"/>
            <a:ext cx="986408" cy="98640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400" dirty="0">
                <a:solidFill>
                  <a:srgbClr val="C00000"/>
                </a:solidFill>
              </a:rPr>
              <a:t>Soins </a:t>
            </a:r>
          </a:p>
          <a:p>
            <a:pPr algn="ctr"/>
            <a:r>
              <a:rPr lang="fr-BE" sz="1400" dirty="0">
                <a:solidFill>
                  <a:srgbClr val="C00000"/>
                </a:solidFill>
              </a:rPr>
              <a:t>infirmiers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3566" name="Oval 16"/>
          <p:cNvSpPr>
            <a:spLocks noChangeArrowheads="1"/>
          </p:cNvSpPr>
          <p:nvPr/>
        </p:nvSpPr>
        <p:spPr bwMode="auto">
          <a:xfrm>
            <a:off x="5951984" y="2856614"/>
            <a:ext cx="1029072" cy="10033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400" dirty="0">
                <a:solidFill>
                  <a:srgbClr val="C00000"/>
                </a:solidFill>
              </a:rPr>
              <a:t>Hôpital régional,</a:t>
            </a:r>
          </a:p>
          <a:p>
            <a:pPr algn="ctr"/>
            <a:r>
              <a:rPr lang="fr-BE" sz="1400" dirty="0">
                <a:solidFill>
                  <a:srgbClr val="C00000"/>
                </a:solidFill>
              </a:rPr>
              <a:t>structures spécifiques</a:t>
            </a:r>
          </a:p>
        </p:txBody>
      </p:sp>
      <p:sp>
        <p:nvSpPr>
          <p:cNvPr id="23567" name="Oval 9"/>
          <p:cNvSpPr>
            <a:spLocks noChangeArrowheads="1"/>
          </p:cNvSpPr>
          <p:nvPr/>
        </p:nvSpPr>
        <p:spPr bwMode="auto">
          <a:xfrm>
            <a:off x="5231904" y="4298465"/>
            <a:ext cx="1440160" cy="118653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400" dirty="0">
                <a:solidFill>
                  <a:srgbClr val="C00000"/>
                </a:solidFill>
              </a:rPr>
              <a:t>Médecin </a:t>
            </a:r>
          </a:p>
          <a:p>
            <a:pPr algn="ctr"/>
            <a:r>
              <a:rPr lang="fr-BE" sz="1400" dirty="0">
                <a:solidFill>
                  <a:srgbClr val="C00000"/>
                </a:solidFill>
              </a:rPr>
              <a:t>généraliste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357292" y="141277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400">
                <a:solidFill>
                  <a:srgbClr val="C00000"/>
                </a:solidFill>
              </a:rPr>
              <a:t>Hôpital haute </a:t>
            </a:r>
          </a:p>
          <a:p>
            <a:pPr algn="ctr"/>
            <a:r>
              <a:rPr lang="fr-BE" sz="1400">
                <a:solidFill>
                  <a:srgbClr val="C00000"/>
                </a:solidFill>
              </a:rPr>
              <a:t>technologie, </a:t>
            </a:r>
          </a:p>
          <a:p>
            <a:pPr algn="ctr"/>
            <a:r>
              <a:rPr lang="fr-BE" sz="1400">
                <a:solidFill>
                  <a:srgbClr val="C00000"/>
                </a:solidFill>
              </a:rPr>
              <a:t>CHU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789927" y="6021291"/>
            <a:ext cx="8684297" cy="461665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dirty="0"/>
              <a:t>Niveau 0</a:t>
            </a:r>
          </a:p>
        </p:txBody>
      </p:sp>
      <p:sp>
        <p:nvSpPr>
          <p:cNvPr id="23565" name="Oval 15"/>
          <p:cNvSpPr>
            <a:spLocks noChangeArrowheads="1"/>
          </p:cNvSpPr>
          <p:nvPr/>
        </p:nvSpPr>
        <p:spPr bwMode="auto">
          <a:xfrm>
            <a:off x="3824731" y="5622466"/>
            <a:ext cx="4248471" cy="43054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400" dirty="0">
                <a:solidFill>
                  <a:srgbClr val="C00000"/>
                </a:solidFill>
              </a:rPr>
              <a:t>Accueil</a:t>
            </a:r>
          </a:p>
          <a:p>
            <a:pPr algn="ctr"/>
            <a:r>
              <a:rPr lang="fr-BE" sz="1400" dirty="0">
                <a:solidFill>
                  <a:srgbClr val="C00000"/>
                </a:solidFill>
              </a:rPr>
              <a:t>Agent communautaire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3564" name="Oval 14"/>
          <p:cNvSpPr>
            <a:spLocks noChangeArrowheads="1"/>
          </p:cNvSpPr>
          <p:nvPr/>
        </p:nvSpPr>
        <p:spPr bwMode="auto">
          <a:xfrm>
            <a:off x="6548888" y="4708066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400" dirty="0">
                <a:solidFill>
                  <a:srgbClr val="C00000"/>
                </a:solidFill>
              </a:rPr>
              <a:t>Travailleur</a:t>
            </a:r>
          </a:p>
          <a:p>
            <a:pPr algn="ctr"/>
            <a:r>
              <a:rPr lang="fr-BE" sz="1400" dirty="0">
                <a:solidFill>
                  <a:srgbClr val="C00000"/>
                </a:solidFill>
              </a:rPr>
              <a:t>social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3563" name="Oval 13"/>
          <p:cNvSpPr>
            <a:spLocks noChangeArrowheads="1"/>
          </p:cNvSpPr>
          <p:nvPr/>
        </p:nvSpPr>
        <p:spPr bwMode="auto">
          <a:xfrm>
            <a:off x="4615712" y="4216108"/>
            <a:ext cx="9144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BE" sz="1400" dirty="0" err="1">
                <a:solidFill>
                  <a:srgbClr val="C00000"/>
                </a:solidFill>
              </a:rPr>
              <a:t>Psychol</a:t>
            </a:r>
            <a:r>
              <a:rPr lang="fr-BE" sz="1400" dirty="0">
                <a:solidFill>
                  <a:srgbClr val="C00000"/>
                </a:solidFill>
              </a:rPr>
              <a:t>.</a:t>
            </a:r>
            <a:endParaRPr lang="fr-FR" sz="1400" dirty="0">
              <a:solidFill>
                <a:srgbClr val="FFFF00"/>
              </a:solidFill>
            </a:endParaRPr>
          </a:p>
        </p:txBody>
      </p:sp>
      <p:sp>
        <p:nvSpPr>
          <p:cNvPr id="2" name="Double flèche verticale 1"/>
          <p:cNvSpPr/>
          <p:nvPr/>
        </p:nvSpPr>
        <p:spPr>
          <a:xfrm>
            <a:off x="2618316" y="5549963"/>
            <a:ext cx="288032" cy="656357"/>
          </a:xfrm>
          <a:prstGeom prst="up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FFCC66"/>
              </a:solidFill>
            </a:endParaRPr>
          </a:p>
        </p:txBody>
      </p:sp>
      <p:sp>
        <p:nvSpPr>
          <p:cNvPr id="21" name="Double flèche verticale 20"/>
          <p:cNvSpPr/>
          <p:nvPr/>
        </p:nvSpPr>
        <p:spPr>
          <a:xfrm>
            <a:off x="3003452" y="5553223"/>
            <a:ext cx="288032" cy="656357"/>
          </a:xfrm>
          <a:prstGeom prst="up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2" name="Double flèche verticale 21"/>
          <p:cNvSpPr/>
          <p:nvPr/>
        </p:nvSpPr>
        <p:spPr>
          <a:xfrm>
            <a:off x="3384492" y="5553223"/>
            <a:ext cx="288032" cy="656357"/>
          </a:xfrm>
          <a:prstGeom prst="up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3" name="Double flèche verticale 22"/>
          <p:cNvSpPr/>
          <p:nvPr/>
        </p:nvSpPr>
        <p:spPr>
          <a:xfrm>
            <a:off x="8310243" y="5519289"/>
            <a:ext cx="288032" cy="656357"/>
          </a:xfrm>
          <a:prstGeom prst="up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Double flèche verticale 23"/>
          <p:cNvSpPr/>
          <p:nvPr/>
        </p:nvSpPr>
        <p:spPr>
          <a:xfrm>
            <a:off x="8760296" y="5511491"/>
            <a:ext cx="288032" cy="656357"/>
          </a:xfrm>
          <a:prstGeom prst="upDown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8489494" y="5622466"/>
            <a:ext cx="2015295" cy="338554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sz="1600" dirty="0"/>
              <a:t>Accessibilité bas seuil</a:t>
            </a:r>
          </a:p>
        </p:txBody>
      </p:sp>
      <p:sp>
        <p:nvSpPr>
          <p:cNvPr id="5" name="Flèche droite 4"/>
          <p:cNvSpPr/>
          <p:nvPr/>
        </p:nvSpPr>
        <p:spPr>
          <a:xfrm rot="1800000">
            <a:off x="1876801" y="1859658"/>
            <a:ext cx="2088232" cy="749199"/>
          </a:xfrm>
          <a:prstGeom prst="righ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0000"/>
                </a:solidFill>
              </a:rPr>
              <a:t>Zone géographique</a:t>
            </a:r>
          </a:p>
        </p:txBody>
      </p:sp>
      <p:sp>
        <p:nvSpPr>
          <p:cNvPr id="27" name="Flèche droite 26"/>
          <p:cNvSpPr/>
          <p:nvPr/>
        </p:nvSpPr>
        <p:spPr>
          <a:xfrm rot="1800000">
            <a:off x="1974355" y="3145369"/>
            <a:ext cx="2088232" cy="749199"/>
          </a:xfrm>
          <a:prstGeom prst="righ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0000"/>
                </a:solidFill>
              </a:rPr>
              <a:t>Zone géographique</a:t>
            </a: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COPC</a:t>
            </a:r>
          </a:p>
        </p:txBody>
      </p:sp>
      <p:sp>
        <p:nvSpPr>
          <p:cNvPr id="8" name="Flèche gauche 7"/>
          <p:cNvSpPr/>
          <p:nvPr/>
        </p:nvSpPr>
        <p:spPr>
          <a:xfrm rot="-1800000">
            <a:off x="7514154" y="2020206"/>
            <a:ext cx="2125030" cy="693430"/>
          </a:xfrm>
          <a:prstGeom prst="lef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0000"/>
                </a:solidFill>
              </a:rPr>
              <a:t>Zone géographique</a:t>
            </a:r>
          </a:p>
        </p:txBody>
      </p:sp>
      <p:sp>
        <p:nvSpPr>
          <p:cNvPr id="33" name="Flèche gauche 32"/>
          <p:cNvSpPr/>
          <p:nvPr/>
        </p:nvSpPr>
        <p:spPr>
          <a:xfrm rot="-1800000">
            <a:off x="7449638" y="3200928"/>
            <a:ext cx="2171015" cy="693430"/>
          </a:xfrm>
          <a:prstGeom prst="leftArrow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dirty="0">
                <a:solidFill>
                  <a:srgbClr val="FF0000"/>
                </a:solidFill>
              </a:rPr>
              <a:t>Zone géographique</a:t>
            </a:r>
          </a:p>
          <a:p>
            <a:pPr algn="ctr"/>
            <a:r>
              <a:rPr lang="fr-BE" sz="1200" dirty="0">
                <a:solidFill>
                  <a:srgbClr val="FF0000"/>
                </a:solidFill>
              </a:rPr>
              <a:t>COPC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7322156" y="5634898"/>
            <a:ext cx="973343" cy="307777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1400" dirty="0"/>
              <a:t>Niveau 0,5</a:t>
            </a:r>
            <a:endParaRPr lang="fr-FR" sz="1400" baseline="30000" dirty="0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695983" y="3880927"/>
            <a:ext cx="973343" cy="307777"/>
          </a:xfrm>
          <a:prstGeom prst="rect">
            <a:avLst/>
          </a:prstGeom>
          <a:solidFill>
            <a:srgbClr val="FFFFCC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 anchorCtr="1">
            <a:spAutoFit/>
          </a:bodyPr>
          <a:lstStyle>
            <a:lvl1pPr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BE" sz="1400" dirty="0"/>
              <a:t>Niveau 1,5</a:t>
            </a:r>
            <a:endParaRPr lang="fr-FR" sz="1400" baseline="30000" dirty="0"/>
          </a:p>
        </p:txBody>
      </p:sp>
      <p:sp>
        <p:nvSpPr>
          <p:cNvPr id="9" name="Flèche vers le bas 8"/>
          <p:cNvSpPr/>
          <p:nvPr/>
        </p:nvSpPr>
        <p:spPr>
          <a:xfrm>
            <a:off x="5532990" y="1634774"/>
            <a:ext cx="678440" cy="3684599"/>
          </a:xfrm>
          <a:prstGeom prst="downArrow">
            <a:avLst>
              <a:gd name="adj1" fmla="val 50000"/>
              <a:gd name="adj2" fmla="val 98670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BE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approche verticale</a:t>
            </a:r>
            <a:endParaRPr lang="fr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uble flèche horizontale 9"/>
          <p:cNvSpPr/>
          <p:nvPr/>
        </p:nvSpPr>
        <p:spPr>
          <a:xfrm>
            <a:off x="3209745" y="4931350"/>
            <a:ext cx="5244514" cy="685534"/>
          </a:xfrm>
          <a:prstGeom prst="leftRightArrow">
            <a:avLst>
              <a:gd name="adj1" fmla="val 50000"/>
              <a:gd name="adj2" fmla="val 89406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Intégration horizontale</a:t>
            </a:r>
          </a:p>
        </p:txBody>
      </p:sp>
      <p:sp>
        <p:nvSpPr>
          <p:cNvPr id="3" name="Ellipse 2"/>
          <p:cNvSpPr/>
          <p:nvPr/>
        </p:nvSpPr>
        <p:spPr>
          <a:xfrm>
            <a:off x="4297320" y="3717032"/>
            <a:ext cx="3261122" cy="2818462"/>
          </a:xfrm>
          <a:prstGeom prst="ellipse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2" name="Titre 1"/>
          <p:cNvSpPr>
            <a:spLocks noGrp="1"/>
          </p:cNvSpPr>
          <p:nvPr>
            <p:ph type="title"/>
          </p:nvPr>
        </p:nvSpPr>
        <p:spPr>
          <a:xfrm>
            <a:off x="1789927" y="61565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sz="4800" cap="none" dirty="0"/>
              <a:t>Le système de santé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052AC-3E54-401B-875E-DA675DACE904}" type="slidenum">
              <a:rPr lang="fr-BE" smtClean="0"/>
              <a:t>4</a:t>
            </a:fld>
            <a:endParaRPr lang="fr-BE"/>
          </a:p>
        </p:txBody>
      </p:sp>
      <p:pic>
        <p:nvPicPr>
          <p:cNvPr id="2050" name="Picture 2" descr="RÃ©sultat de recherche d'images pour &quot;hÃ´pital st pierre&quot;">
            <a:extLst>
              <a:ext uri="{FF2B5EF4-FFF2-40B4-BE49-F238E27FC236}">
                <a16:creationId xmlns:a16="http://schemas.microsoft.com/office/drawing/2014/main" id="{67F8156A-DE18-4E6D-A82B-11DDC032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37" y="1218220"/>
            <a:ext cx="1725540" cy="95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maison mÃ©dicale santÃ© plurielle&quot;">
            <a:extLst>
              <a:ext uri="{FF2B5EF4-FFF2-40B4-BE49-F238E27FC236}">
                <a16:creationId xmlns:a16="http://schemas.microsoft.com/office/drawing/2014/main" id="{A506BC09-3EBE-4FEB-88F2-CB927ACA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5" y="4334271"/>
            <a:ext cx="1360708" cy="102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91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F69E3F-CDD7-485A-A647-5C908132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832" y="279907"/>
            <a:ext cx="6624638" cy="503237"/>
          </a:xfrm>
        </p:spPr>
        <p:txBody>
          <a:bodyPr>
            <a:normAutofit fontScale="90000"/>
          </a:bodyPr>
          <a:lstStyle/>
          <a:p>
            <a:r>
              <a:rPr lang="fr-BE" dirty="0"/>
              <a:t>Un réseau maillé pour les SSP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B372824-BF9D-4594-A829-CF57E5C3D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62" y="1080721"/>
            <a:ext cx="6221534" cy="497998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E127FC4-F6E8-4A2D-9EEC-FDF18A884BDB}"/>
              </a:ext>
            </a:extLst>
          </p:cNvPr>
          <p:cNvSpPr txBox="1"/>
          <p:nvPr/>
        </p:nvSpPr>
        <p:spPr>
          <a:xfrm>
            <a:off x="6924806" y="1693685"/>
            <a:ext cx="50281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Premier niveau de soins élargi : </a:t>
            </a:r>
          </a:p>
          <a:p>
            <a:r>
              <a:rPr lang="fr-BE" sz="2000" dirty="0">
                <a:latin typeface="Arial" charset="0"/>
              </a:rPr>
              <a:t>des centres locaux (social-santé) pour des populations définies sur une base géographique de proximité, selon des zones d’attraction à étudier (115 quartiers), assurant les fonctions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fr-BE" sz="2000" dirty="0">
                <a:latin typeface="Arial" charset="0"/>
              </a:rPr>
              <a:t> (COPC),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0.5</a:t>
            </a:r>
            <a:r>
              <a:rPr lang="fr-BE" sz="2000" dirty="0">
                <a:latin typeface="Arial" charset="0"/>
              </a:rPr>
              <a:t> ,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fr-BE" sz="2000" dirty="0">
                <a:latin typeface="Arial" charset="0"/>
              </a:rPr>
              <a:t> ,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1.5</a:t>
            </a:r>
            <a:r>
              <a:rPr lang="fr-BE" sz="2000" dirty="0">
                <a:latin typeface="Arial" charset="0"/>
              </a:rPr>
              <a:t> </a:t>
            </a:r>
          </a:p>
          <a:p>
            <a:endParaRPr lang="fr-BE" sz="2000" dirty="0"/>
          </a:p>
          <a:p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Au travers de missions : </a:t>
            </a:r>
            <a:r>
              <a:rPr lang="fr-BE" sz="2000" dirty="0">
                <a:latin typeface="Arial" charset="0"/>
              </a:rPr>
              <a:t>accueil, soins curatifs, prévention, … et grâce à des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services transversaux </a:t>
            </a:r>
            <a:r>
              <a:rPr lang="fr-BE" sz="2000" dirty="0">
                <a:latin typeface="Arial" charset="0"/>
              </a:rPr>
              <a:t>collaboratifs (cfr projet décret COCOF)</a:t>
            </a:r>
          </a:p>
          <a:p>
            <a:endParaRPr lang="fr-BE" sz="2000" dirty="0">
              <a:latin typeface="Arial" charset="0"/>
            </a:endParaRPr>
          </a:p>
          <a:p>
            <a:r>
              <a:rPr lang="fr-BE" sz="2000" dirty="0">
                <a:latin typeface="Arial" charset="0"/>
              </a:rPr>
              <a:t>Au travers, notamment, d’un </a:t>
            </a:r>
            <a:r>
              <a:rPr lang="fr-BE" sz="2000" b="1" dirty="0">
                <a:solidFill>
                  <a:srgbClr val="FF0000"/>
                </a:solidFill>
                <a:latin typeface="Arial" charset="0"/>
              </a:rPr>
              <a:t>système d’information </a:t>
            </a:r>
            <a:r>
              <a:rPr lang="fr-BE" sz="2000" dirty="0">
                <a:latin typeface="Arial" charset="0"/>
              </a:rPr>
              <a:t>intégré, éthique, homogène et polyvalent (cfr </a:t>
            </a:r>
            <a:r>
              <a:rPr lang="fr-BE" sz="2000" dirty="0" err="1">
                <a:latin typeface="Arial" charset="0"/>
              </a:rPr>
              <a:t>Topaz</a:t>
            </a:r>
            <a:r>
              <a:rPr lang="fr-BE" sz="2000" dirty="0">
                <a:latin typeface="Arial" charset="0"/>
              </a:rPr>
              <a:t>)</a:t>
            </a:r>
          </a:p>
          <a:p>
            <a:endParaRPr lang="fr-BE" sz="20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C03E489-DC7D-47BA-9DDB-F614F14AFC56}"/>
              </a:ext>
            </a:extLst>
          </p:cNvPr>
          <p:cNvSpPr/>
          <p:nvPr/>
        </p:nvSpPr>
        <p:spPr bwMode="auto">
          <a:xfrm>
            <a:off x="3905647" y="1916073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BADEC63F-DB11-49B2-9615-C478B1062F0E}"/>
              </a:ext>
            </a:extLst>
          </p:cNvPr>
          <p:cNvSpPr/>
          <p:nvPr/>
        </p:nvSpPr>
        <p:spPr bwMode="auto">
          <a:xfrm>
            <a:off x="5319002" y="4052471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41B5A9D-11A0-44AD-8BA2-2B80DDBB520A}"/>
              </a:ext>
            </a:extLst>
          </p:cNvPr>
          <p:cNvSpPr/>
          <p:nvPr/>
        </p:nvSpPr>
        <p:spPr bwMode="auto">
          <a:xfrm>
            <a:off x="4389618" y="4946815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7179023-A793-4728-8FDA-20E27E3F22B4}"/>
              </a:ext>
            </a:extLst>
          </p:cNvPr>
          <p:cNvSpPr/>
          <p:nvPr/>
        </p:nvSpPr>
        <p:spPr bwMode="auto">
          <a:xfrm>
            <a:off x="5222234" y="5504184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F92D32C-921E-4B84-A3E6-988874CACFAD}"/>
              </a:ext>
            </a:extLst>
          </p:cNvPr>
          <p:cNvSpPr/>
          <p:nvPr/>
        </p:nvSpPr>
        <p:spPr bwMode="auto">
          <a:xfrm>
            <a:off x="2613498" y="5500941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3EDC92C-55F3-4D52-8BA2-1A7BBED43A6D}"/>
              </a:ext>
            </a:extLst>
          </p:cNvPr>
          <p:cNvSpPr/>
          <p:nvPr/>
        </p:nvSpPr>
        <p:spPr bwMode="auto">
          <a:xfrm>
            <a:off x="1313894" y="4741749"/>
            <a:ext cx="654851" cy="47607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BE" sz="1600" dirty="0">
                <a:latin typeface="Arial" charset="0"/>
              </a:rPr>
              <a:t>T2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4564E9A-7AA1-4914-91BE-8D33A82E95E4}"/>
              </a:ext>
            </a:extLst>
          </p:cNvPr>
          <p:cNvSpPr/>
          <p:nvPr/>
        </p:nvSpPr>
        <p:spPr bwMode="auto">
          <a:xfrm>
            <a:off x="956723" y="5593054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2611BC5-46F9-48BA-B306-31EE896D282A}"/>
              </a:ext>
            </a:extLst>
          </p:cNvPr>
          <p:cNvSpPr/>
          <p:nvPr/>
        </p:nvSpPr>
        <p:spPr bwMode="auto">
          <a:xfrm>
            <a:off x="551064" y="3596655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7DECC43-FF55-429B-B24D-B5B8C808EB76}"/>
              </a:ext>
            </a:extLst>
          </p:cNvPr>
          <p:cNvSpPr/>
          <p:nvPr/>
        </p:nvSpPr>
        <p:spPr bwMode="auto">
          <a:xfrm>
            <a:off x="1053830" y="2345980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832C020-6D1A-416F-99D1-0D96CEC1FD8A}"/>
              </a:ext>
            </a:extLst>
          </p:cNvPr>
          <p:cNvSpPr/>
          <p:nvPr/>
        </p:nvSpPr>
        <p:spPr bwMode="auto">
          <a:xfrm>
            <a:off x="612842" y="1262828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9E33AA9-DA5C-4F6E-88C3-B256A5773EFE}"/>
              </a:ext>
            </a:extLst>
          </p:cNvPr>
          <p:cNvSpPr/>
          <p:nvPr/>
        </p:nvSpPr>
        <p:spPr bwMode="auto">
          <a:xfrm>
            <a:off x="3134815" y="1354940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F19905A4-1227-495D-AFE7-B66B4C36FB5D}"/>
              </a:ext>
            </a:extLst>
          </p:cNvPr>
          <p:cNvSpPr/>
          <p:nvPr/>
        </p:nvSpPr>
        <p:spPr bwMode="auto">
          <a:xfrm>
            <a:off x="1803759" y="1693685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654F2410-0C33-43C5-AAA7-5A99B25628A2}"/>
              </a:ext>
            </a:extLst>
          </p:cNvPr>
          <p:cNvSpPr/>
          <p:nvPr/>
        </p:nvSpPr>
        <p:spPr bwMode="auto">
          <a:xfrm>
            <a:off x="2684326" y="2630521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455ACCD5-270A-463A-8FEB-28A5DAEA236A}"/>
              </a:ext>
            </a:extLst>
          </p:cNvPr>
          <p:cNvSpPr/>
          <p:nvPr/>
        </p:nvSpPr>
        <p:spPr bwMode="auto">
          <a:xfrm>
            <a:off x="3134815" y="2630521"/>
            <a:ext cx="1274935" cy="1307032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 dirty="0">
              <a:latin typeface="Arial" charset="0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BE" sz="1600" dirty="0">
                <a:latin typeface="Arial" charset="0"/>
              </a:rPr>
              <a:t>Hôpital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 dirty="0">
              <a:latin typeface="Arial" charset="0"/>
            </a:endParaRP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DB40A95C-1B24-4FD2-95A0-7AB85D2934E7}"/>
              </a:ext>
            </a:extLst>
          </p:cNvPr>
          <p:cNvSpPr/>
          <p:nvPr/>
        </p:nvSpPr>
        <p:spPr bwMode="auto">
          <a:xfrm>
            <a:off x="6079618" y="2376483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8305F11-8035-4435-BB4D-8A6A09071694}"/>
              </a:ext>
            </a:extLst>
          </p:cNvPr>
          <p:cNvSpPr/>
          <p:nvPr/>
        </p:nvSpPr>
        <p:spPr bwMode="auto">
          <a:xfrm>
            <a:off x="5222234" y="3108227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BEEC62CA-1564-4642-A158-871E847391D9}"/>
              </a:ext>
            </a:extLst>
          </p:cNvPr>
          <p:cNvSpPr/>
          <p:nvPr/>
        </p:nvSpPr>
        <p:spPr bwMode="auto">
          <a:xfrm>
            <a:off x="2710605" y="3710144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3924E9D4-7CD2-4BDD-9750-9AA8878B1E6C}"/>
              </a:ext>
            </a:extLst>
          </p:cNvPr>
          <p:cNvSpPr/>
          <p:nvPr/>
        </p:nvSpPr>
        <p:spPr bwMode="auto">
          <a:xfrm>
            <a:off x="1706652" y="3780880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DCE17370-194C-4FA9-BA80-3498B1D4ADE9}"/>
              </a:ext>
            </a:extLst>
          </p:cNvPr>
          <p:cNvSpPr/>
          <p:nvPr/>
        </p:nvSpPr>
        <p:spPr bwMode="auto">
          <a:xfrm>
            <a:off x="3628417" y="4509671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8C2B53BC-C08E-41E1-916C-84C1E3243ADD}"/>
              </a:ext>
            </a:extLst>
          </p:cNvPr>
          <p:cNvSpPr/>
          <p:nvPr/>
        </p:nvSpPr>
        <p:spPr bwMode="auto">
          <a:xfrm>
            <a:off x="2950159" y="1916073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D9CA973-C73C-4FFD-8532-505B10E5699E}"/>
              </a:ext>
            </a:extLst>
          </p:cNvPr>
          <p:cNvSpPr/>
          <p:nvPr/>
        </p:nvSpPr>
        <p:spPr bwMode="auto">
          <a:xfrm>
            <a:off x="6096000" y="1262828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517A6B54-2E58-4D84-8D0D-96F4196D3E64}"/>
              </a:ext>
            </a:extLst>
          </p:cNvPr>
          <p:cNvSpPr/>
          <p:nvPr/>
        </p:nvSpPr>
        <p:spPr bwMode="auto">
          <a:xfrm>
            <a:off x="5416109" y="1892802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076CA00-E34A-40EF-8EAF-5D86E2653184}"/>
              </a:ext>
            </a:extLst>
          </p:cNvPr>
          <p:cNvSpPr/>
          <p:nvPr/>
        </p:nvSpPr>
        <p:spPr bwMode="auto">
          <a:xfrm>
            <a:off x="4771943" y="2481964"/>
            <a:ext cx="194214" cy="18422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>
              <a:latin typeface="Arial" charset="0"/>
            </a:endParaRP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885C196-1258-4FCE-8591-C40DF71E1D2D}"/>
              </a:ext>
            </a:extLst>
          </p:cNvPr>
          <p:cNvSpPr/>
          <p:nvPr/>
        </p:nvSpPr>
        <p:spPr bwMode="auto">
          <a:xfrm>
            <a:off x="5099679" y="5319958"/>
            <a:ext cx="679683" cy="47607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BE" sz="1600">
                <a:latin typeface="Arial" charset="0"/>
              </a:rPr>
              <a:t>T2</a:t>
            </a:r>
            <a:endParaRPr lang="fr-BE" sz="1600" dirty="0">
              <a:latin typeface="Arial" charset="0"/>
            </a:endParaRP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D673F963-16C2-4813-8C60-3F21535F8727}"/>
              </a:ext>
            </a:extLst>
          </p:cNvPr>
          <p:cNvSpPr/>
          <p:nvPr/>
        </p:nvSpPr>
        <p:spPr bwMode="auto">
          <a:xfrm>
            <a:off x="1706652" y="1591868"/>
            <a:ext cx="654852" cy="47607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fr-BE" sz="1600" dirty="0">
              <a:latin typeface="Arial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9343D1-6EA4-4302-81DC-422E1D4CFDDD}"/>
              </a:ext>
            </a:extLst>
          </p:cNvPr>
          <p:cNvSpPr txBox="1"/>
          <p:nvPr/>
        </p:nvSpPr>
        <p:spPr>
          <a:xfrm>
            <a:off x="1475193" y="351032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/>
              <a:t>T1</a:t>
            </a:r>
          </a:p>
        </p:txBody>
      </p:sp>
    </p:spTree>
    <p:extLst>
      <p:ext uri="{BB962C8B-B14F-4D97-AF65-F5344CB8AC3E}">
        <p14:creationId xmlns:p14="http://schemas.microsoft.com/office/powerpoint/2010/main" val="4142841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1E0B0-5917-45F2-9C6C-6D6C5BDC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553" y="597996"/>
            <a:ext cx="7370894" cy="503237"/>
          </a:xfrm>
        </p:spPr>
        <p:txBody>
          <a:bodyPr>
            <a:noAutofit/>
          </a:bodyPr>
          <a:lstStyle/>
          <a:p>
            <a:r>
              <a:rPr lang="fr-BE" sz="4800" cap="none" dirty="0"/>
              <a:t>Deux types de centres locaux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A4564-B8CA-4849-A9F3-C578528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443" y="1556426"/>
            <a:ext cx="10038944" cy="5009744"/>
          </a:xfrm>
        </p:spPr>
        <p:txBody>
          <a:bodyPr>
            <a:normAutofit lnSpcReduction="10000"/>
          </a:bodyPr>
          <a:lstStyle/>
          <a:p>
            <a:pPr algn="l"/>
            <a:r>
              <a:rPr lang="fr-BE" sz="24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Type 1 basique</a:t>
            </a:r>
          </a:p>
          <a:p>
            <a:pPr lvl="1" algn="l"/>
            <a:r>
              <a:rPr lang="fr-BE" cap="none" dirty="0">
                <a:latin typeface="Arial" charset="0"/>
              </a:rPr>
              <a:t>Populations de 5-10.000 habitants, càd 100-200 pour région de Bruxelles-Capitale</a:t>
            </a:r>
          </a:p>
          <a:p>
            <a:pPr lvl="1"/>
            <a:r>
              <a:rPr lang="fr-BE" cap="none" dirty="0">
                <a:latin typeface="Arial" charset="0"/>
              </a:rPr>
              <a:t>Assure prioritairement toutes les fonctions-missions SSP (lignes 0, 0.5 et 1) : accueil, accompagnement, prévention, réduction des risques, promotion santé, support professionnels, santé communautaire (COPC), … en </a:t>
            </a:r>
            <a:r>
              <a:rPr lang="fr-BE" cap="none" dirty="0" err="1">
                <a:latin typeface="Arial" charset="0"/>
              </a:rPr>
              <a:t>transprofessionnel</a:t>
            </a:r>
            <a:r>
              <a:rPr lang="fr-BE" cap="none" dirty="0">
                <a:latin typeface="Arial" charset="0"/>
              </a:rPr>
              <a:t>, transdisciplinaire, transsectoriel</a:t>
            </a:r>
          </a:p>
          <a:p>
            <a:pPr lvl="1" algn="l"/>
            <a:r>
              <a:rPr lang="fr-BE" cap="none" dirty="0">
                <a:latin typeface="Arial" charset="0"/>
              </a:rPr>
              <a:t>Intégration fonctionnelle d’un accueil-secrétariat polyvalent et de services transversaux spécifiques mais avec une importante part générique sans sélection de population a priori (et donc y compris groupes de patients vulnérables)</a:t>
            </a:r>
          </a:p>
          <a:p>
            <a:pPr lvl="3" algn="l"/>
            <a:r>
              <a:rPr lang="fr-BE" cap="none" dirty="0">
                <a:latin typeface="Arial" charset="0"/>
              </a:rPr>
              <a:t>Soins médicaux globaux</a:t>
            </a:r>
          </a:p>
          <a:p>
            <a:pPr lvl="3" algn="l"/>
            <a:r>
              <a:rPr lang="fr-BE" cap="none" dirty="0">
                <a:latin typeface="Arial" charset="0"/>
              </a:rPr>
              <a:t>Santé mentale : dont psychoses chroniques et urgences, etc.  </a:t>
            </a:r>
          </a:p>
          <a:p>
            <a:pPr lvl="3" algn="l"/>
            <a:r>
              <a:rPr lang="fr-BE" cap="none" dirty="0">
                <a:latin typeface="Arial" charset="0"/>
              </a:rPr>
              <a:t>Soins pour patients toxicomanes</a:t>
            </a:r>
          </a:p>
          <a:p>
            <a:pPr lvl="3" algn="l"/>
            <a:r>
              <a:rPr lang="fr-BE" cap="none" dirty="0">
                <a:latin typeface="Arial" charset="0"/>
              </a:rPr>
              <a:t>Planning : dont  contraception, suivi grossesses non-compliquées, dépistages, etc. </a:t>
            </a:r>
          </a:p>
          <a:p>
            <a:pPr lvl="3" algn="l"/>
            <a:r>
              <a:rPr lang="fr-BE" cap="none" dirty="0">
                <a:latin typeface="Arial" charset="0"/>
              </a:rPr>
              <a:t>Travail social (polyvalent) </a:t>
            </a:r>
          </a:p>
          <a:p>
            <a:pPr lvl="3" algn="l"/>
            <a:r>
              <a:rPr lang="fr-BE" cap="none" dirty="0">
                <a:latin typeface="Arial" charset="0"/>
              </a:rPr>
              <a:t>…</a:t>
            </a:r>
          </a:p>
          <a:p>
            <a:endParaRPr lang="fr-BE" dirty="0">
              <a:latin typeface="Arial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13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61E0B0-5917-45F2-9C6C-6D6C5BDC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938" y="515566"/>
            <a:ext cx="7378799" cy="503237"/>
          </a:xfrm>
        </p:spPr>
        <p:txBody>
          <a:bodyPr>
            <a:noAutofit/>
          </a:bodyPr>
          <a:lstStyle/>
          <a:p>
            <a:r>
              <a:rPr lang="fr-BE" sz="4800" cap="none" dirty="0"/>
              <a:t>Deux types de centres locaux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A4564-B8CA-4849-A9F3-C578528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685" y="1352145"/>
            <a:ext cx="9902758" cy="49902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BE" sz="26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Type 2 basique et spécifique</a:t>
            </a:r>
          </a:p>
          <a:p>
            <a:pPr lvl="1" algn="l"/>
            <a:r>
              <a:rPr lang="fr-BE" cap="none" dirty="0">
                <a:latin typeface="Arial" charset="0"/>
              </a:rPr>
              <a:t>Population couverte plus large, qui dépasse la zone géographique d’attraction pour les fonctions-missions spécifiques</a:t>
            </a:r>
          </a:p>
          <a:p>
            <a:pPr lvl="1" algn="l"/>
            <a:r>
              <a:rPr lang="fr-BE" cap="none" dirty="0">
                <a:latin typeface="Arial" charset="0"/>
              </a:rPr>
              <a:t>Assure toutes les fonctions-missions génériques des SSP au travers de services transversaux, comme les centres locaux type 1 avec accent mis sur certains services (planning, toxico, santé mentale, médiation dettes, soins palliatifs, … : cfr fédérations actuelles)</a:t>
            </a:r>
          </a:p>
          <a:p>
            <a:pPr lvl="1" algn="l"/>
            <a:r>
              <a:rPr lang="fr-BE" cap="none" dirty="0">
                <a:latin typeface="Arial" charset="0"/>
              </a:rPr>
              <a:t>Organise également une série de services plus spécifiques:</a:t>
            </a:r>
          </a:p>
          <a:p>
            <a:pPr lvl="2" algn="l"/>
            <a:r>
              <a:rPr lang="fr-BE" cap="none" dirty="0">
                <a:latin typeface="Arial" charset="0"/>
              </a:rPr>
              <a:t>Intégration d’un PMG</a:t>
            </a:r>
          </a:p>
          <a:p>
            <a:pPr lvl="2" algn="l"/>
            <a:r>
              <a:rPr lang="fr-BE" cap="none" dirty="0">
                <a:latin typeface="Arial" charset="0"/>
              </a:rPr>
              <a:t>Technologies/approches spécialisées: ex. échographie, salle de shoot, …</a:t>
            </a:r>
          </a:p>
          <a:p>
            <a:pPr lvl="2" algn="l"/>
            <a:r>
              <a:rPr lang="fr-BE" cap="none" dirty="0">
                <a:latin typeface="Arial" charset="0"/>
              </a:rPr>
              <a:t>Prise en charge dirigée vers populations spécifiques: ex. jeunes enfants via consultation ONE …</a:t>
            </a:r>
          </a:p>
          <a:p>
            <a:pPr lvl="2" algn="l"/>
            <a:r>
              <a:rPr lang="fr-BE" cap="none" dirty="0">
                <a:latin typeface="Arial" charset="0"/>
              </a:rPr>
              <a:t>Services niveau 1.5  de support : soins palliatifs, patients toxicomanes, SMES, RAT, lien RML, …</a:t>
            </a:r>
          </a:p>
          <a:p>
            <a:pPr lvl="2" algn="l"/>
            <a:r>
              <a:rPr lang="fr-BE" cap="none" dirty="0">
                <a:latin typeface="Arial" charset="0"/>
              </a:rPr>
              <a:t>Consultations spécialisées (niveau 2), mais uniquement sur référence du niveau 1 ; ex. pédiatre, diabétologue, dermatologue, ..</a:t>
            </a:r>
          </a:p>
          <a:p>
            <a:pPr lvl="1"/>
            <a:r>
              <a:rPr lang="fr-BE" cap="none" dirty="0">
                <a:latin typeface="Arial" charset="0"/>
              </a:rPr>
              <a:t>Prise en charge groupes très vulnérables à haute prévalence : grossesses à risque, HIV-hépatites C,  immunodéprimés, polytoxicomanes, …  </a:t>
            </a:r>
          </a:p>
          <a:p>
            <a:pPr lvl="2" algn="l"/>
            <a:endParaRPr lang="fr-BE" dirty="0">
              <a:latin typeface="Arial" charset="0"/>
            </a:endParaRPr>
          </a:p>
          <a:p>
            <a:pPr lvl="2" algn="l"/>
            <a:endParaRPr lang="fr-BE" dirty="0">
              <a:latin typeface="Arial" charset="0"/>
            </a:endParaRPr>
          </a:p>
          <a:p>
            <a:endParaRPr lang="fr-BE" dirty="0">
              <a:latin typeface="Arial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66479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0C0D233-3EDA-4595-A446-03169B86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0963"/>
            <a:ext cx="5907427" cy="6517037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7C34E1D6-17C8-4029-8831-3D0CC094265F}"/>
              </a:ext>
            </a:extLst>
          </p:cNvPr>
          <p:cNvSpPr txBox="1">
            <a:spLocks/>
          </p:cNvSpPr>
          <p:nvPr/>
        </p:nvSpPr>
        <p:spPr>
          <a:xfrm>
            <a:off x="188573" y="2064292"/>
            <a:ext cx="6007690" cy="50323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BE" sz="4800" cap="none" dirty="0"/>
              <a:t>« </a:t>
            </a:r>
            <a:r>
              <a:rPr lang="fr-BE" sz="4800" cap="none" dirty="0" err="1"/>
              <a:t>Chronic</a:t>
            </a:r>
            <a:r>
              <a:rPr lang="fr-BE" sz="4800" cap="none" dirty="0"/>
              <a:t> care model »</a:t>
            </a:r>
          </a:p>
          <a:p>
            <a:endParaRPr lang="fr-BE" sz="4800" cap="none" dirty="0"/>
          </a:p>
          <a:p>
            <a:pPr algn="l"/>
            <a:r>
              <a:rPr lang="fr-BE" sz="3200" cap="none" dirty="0"/>
              <a:t>(modèle de soins pour patients chroniques ambulatoires)</a:t>
            </a:r>
          </a:p>
        </p:txBody>
      </p:sp>
    </p:spTree>
    <p:extLst>
      <p:ext uri="{BB962C8B-B14F-4D97-AF65-F5344CB8AC3E}">
        <p14:creationId xmlns:p14="http://schemas.microsoft.com/office/powerpoint/2010/main" val="351150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3254AE-C4CD-426D-A6E8-7FA13B0F8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5C1F51-14E7-4D1F-A27A-7E74FB32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2430"/>
            <a:ext cx="5910965" cy="3994624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C53434-A0C7-4A81-8EB0-D460DAD9B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C61E0B0-5917-45F2-9C6C-6D6C5BDC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08" y="-96827"/>
            <a:ext cx="10364451" cy="1596177"/>
          </a:xfrm>
        </p:spPr>
        <p:txBody>
          <a:bodyPr>
            <a:normAutofit/>
          </a:bodyPr>
          <a:lstStyle/>
          <a:p>
            <a:r>
              <a:rPr lang="fr-BE" sz="4800" cap="none" dirty="0"/>
              <a:t>Deux types de centres locaux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A4564-B8CA-4849-A9F3-C5785286C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041" y="1402523"/>
            <a:ext cx="4860493" cy="564913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BE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En lien avec les hôpitaux </a:t>
            </a:r>
          </a:p>
          <a:p>
            <a:pPr lvl="1">
              <a:lnSpc>
                <a:spcPct val="110000"/>
              </a:lnSpc>
            </a:pPr>
            <a:r>
              <a:rPr lang="fr-BE" sz="1400" cap="none" dirty="0">
                <a:latin typeface="Arial" charset="0"/>
              </a:rPr>
              <a:t>Définition de fonctions et de responsabilités pour les différents niveaux de soins</a:t>
            </a:r>
          </a:p>
          <a:p>
            <a:pPr lvl="1">
              <a:lnSpc>
                <a:spcPct val="110000"/>
              </a:lnSpc>
            </a:pPr>
            <a:r>
              <a:rPr lang="fr-BE" sz="1400" cap="none" dirty="0">
                <a:latin typeface="Arial" charset="0"/>
              </a:rPr>
              <a:t>Assurer de facto un échelonnement souple avec transfert de fonctions-moyens hôpital </a:t>
            </a:r>
            <a:r>
              <a:rPr lang="fr-BE" sz="1400" cap="none" dirty="0">
                <a:latin typeface="Arial" charset="0"/>
                <a:sym typeface="Wingdings" panose="05000000000000000000" pitchFamily="2" charset="2"/>
              </a:rPr>
              <a:t>ambulatoire</a:t>
            </a:r>
            <a:endParaRPr lang="fr-BE" sz="1400" cap="none" dirty="0">
              <a:latin typeface="Arial" charset="0"/>
            </a:endParaRPr>
          </a:p>
          <a:p>
            <a:pPr lvl="1">
              <a:lnSpc>
                <a:spcPct val="110000"/>
              </a:lnSpc>
            </a:pPr>
            <a:r>
              <a:rPr lang="fr-BE" sz="1400" b="1" cap="none" dirty="0">
                <a:solidFill>
                  <a:srgbClr val="FF0000"/>
                </a:solidFill>
                <a:latin typeface="Arial" charset="0"/>
              </a:rPr>
              <a:t>Intégration (soins intégrés) </a:t>
            </a:r>
            <a:r>
              <a:rPr lang="fr-BE" sz="1400" cap="none" dirty="0">
                <a:latin typeface="Arial" charset="0"/>
              </a:rPr>
              <a:t>horizontale au niveau I des programmes verticaux des niveaux II et III</a:t>
            </a:r>
          </a:p>
          <a:p>
            <a:pPr lvl="1">
              <a:lnSpc>
                <a:spcPct val="110000"/>
              </a:lnSpc>
            </a:pPr>
            <a:r>
              <a:rPr lang="fr-BE" sz="1400" cap="none" dirty="0">
                <a:latin typeface="Arial" charset="0"/>
              </a:rPr>
              <a:t>Mise sur pied de structure formalisées de concertation/coordination lignes I II et III, type </a:t>
            </a:r>
            <a:r>
              <a:rPr lang="fr-BE" sz="1400" b="1" cap="none" dirty="0" err="1">
                <a:solidFill>
                  <a:srgbClr val="FF0000"/>
                </a:solidFill>
                <a:latin typeface="Arial" charset="0"/>
              </a:rPr>
              <a:t>SyLoS</a:t>
            </a:r>
            <a:r>
              <a:rPr lang="fr-BE" sz="1400" cap="none" dirty="0">
                <a:latin typeface="Arial" charset="0"/>
              </a:rPr>
              <a:t>, projet </a:t>
            </a:r>
            <a:r>
              <a:rPr lang="fr-BE" sz="1400" b="1" cap="none" dirty="0">
                <a:solidFill>
                  <a:srgbClr val="FF0000"/>
                </a:solidFill>
                <a:latin typeface="Arial" charset="0"/>
              </a:rPr>
              <a:t>BOOST</a:t>
            </a:r>
          </a:p>
          <a:p>
            <a:pPr lvl="1">
              <a:lnSpc>
                <a:spcPct val="110000"/>
              </a:lnSpc>
            </a:pPr>
            <a:r>
              <a:rPr lang="fr-BE" sz="1400" cap="none" dirty="0">
                <a:latin typeface="Arial" charset="0"/>
              </a:rPr>
              <a:t>Décloisonnement et pénétration </a:t>
            </a:r>
            <a:r>
              <a:rPr lang="fr-BE" sz="1400" b="1" cap="none" dirty="0">
                <a:solidFill>
                  <a:srgbClr val="FF0000"/>
                </a:solidFill>
                <a:latin typeface="Arial" charset="0"/>
              </a:rPr>
              <a:t>trans-lignes</a:t>
            </a:r>
            <a:r>
              <a:rPr lang="fr-BE" sz="1400" cap="none" dirty="0">
                <a:latin typeface="Arial" charset="0"/>
              </a:rPr>
              <a:t> des « territoires » spécifiques</a:t>
            </a:r>
          </a:p>
          <a:p>
            <a:pPr lvl="1">
              <a:lnSpc>
                <a:spcPct val="110000"/>
              </a:lnSpc>
            </a:pPr>
            <a:r>
              <a:rPr lang="fr-BE" sz="1400" cap="none" dirty="0">
                <a:latin typeface="Arial" charset="0"/>
              </a:rPr>
              <a:t>Mise sur pied d’un système d’information trans-lignes structuré: du « </a:t>
            </a:r>
            <a:r>
              <a:rPr lang="fr-BE" sz="1400" b="1" cap="none" dirty="0" err="1">
                <a:solidFill>
                  <a:srgbClr val="FF0000"/>
                </a:solidFill>
                <a:latin typeface="Arial" charset="0"/>
              </a:rPr>
              <a:t>chronic</a:t>
            </a:r>
            <a:r>
              <a:rPr lang="fr-BE" sz="1400" b="1" cap="none" dirty="0">
                <a:solidFill>
                  <a:srgbClr val="FF0000"/>
                </a:solidFill>
                <a:latin typeface="Arial" charset="0"/>
              </a:rPr>
              <a:t> care model</a:t>
            </a:r>
            <a:r>
              <a:rPr lang="fr-BE" sz="1400" cap="none" dirty="0">
                <a:latin typeface="Arial" charset="0"/>
              </a:rPr>
              <a:t> » aux  « </a:t>
            </a:r>
            <a:r>
              <a:rPr lang="fr-BE" sz="1400" b="1" cap="none" dirty="0">
                <a:solidFill>
                  <a:srgbClr val="FF0000"/>
                </a:solidFill>
                <a:latin typeface="Arial" charset="0"/>
              </a:rPr>
              <a:t>soins transmuraux</a:t>
            </a:r>
            <a:r>
              <a:rPr lang="fr-BE" sz="1400" cap="none" dirty="0">
                <a:latin typeface="Arial" charset="0"/>
              </a:rPr>
              <a:t> »</a:t>
            </a:r>
          </a:p>
          <a:p>
            <a:pPr lvl="1">
              <a:lnSpc>
                <a:spcPct val="110000"/>
              </a:lnSpc>
            </a:pPr>
            <a:r>
              <a:rPr lang="fr-BE" sz="1400" cap="none" dirty="0">
                <a:latin typeface="Arial" charset="0"/>
              </a:rPr>
              <a:t>…</a:t>
            </a:r>
          </a:p>
          <a:p>
            <a:pPr lvl="1">
              <a:lnSpc>
                <a:spcPct val="110000"/>
              </a:lnSpc>
            </a:pPr>
            <a:r>
              <a:rPr lang="fr-BE" sz="1400" cap="none" dirty="0">
                <a:latin typeface="Arial" charset="0"/>
              </a:rPr>
              <a:t>En lien avec la nouvelle structure 1L  (COCOM)</a:t>
            </a:r>
          </a:p>
          <a:p>
            <a:pPr lvl="2">
              <a:lnSpc>
                <a:spcPct val="110000"/>
              </a:lnSpc>
            </a:pPr>
            <a:endParaRPr lang="fr-BE" sz="1100" dirty="0">
              <a:latin typeface="Arial" charset="0"/>
            </a:endParaRPr>
          </a:p>
          <a:p>
            <a:pPr lvl="2">
              <a:lnSpc>
                <a:spcPct val="110000"/>
              </a:lnSpc>
            </a:pPr>
            <a:endParaRPr lang="fr-BE" sz="1100" dirty="0"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fr-BE" sz="1100" dirty="0">
              <a:latin typeface="Arial" charset="0"/>
            </a:endParaRPr>
          </a:p>
          <a:p>
            <a:pPr>
              <a:lnSpc>
                <a:spcPct val="110000"/>
              </a:lnSpc>
            </a:pPr>
            <a:endParaRPr lang="fr-BE" sz="1100" dirty="0"/>
          </a:p>
        </p:txBody>
      </p:sp>
    </p:spTree>
    <p:extLst>
      <p:ext uri="{BB962C8B-B14F-4D97-AF65-F5344CB8AC3E}">
        <p14:creationId xmlns:p14="http://schemas.microsoft.com/office/powerpoint/2010/main" val="3935129946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239</TotalTime>
  <Words>710</Words>
  <Application>Microsoft Office PowerPoint</Application>
  <PresentationFormat>Grand écran</PresentationFormat>
  <Paragraphs>133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Ronds dans l’eau</vt:lpstr>
      <vt:lpstr>Horizons pour la première ligne</vt:lpstr>
      <vt:lpstr>Présentation PowerPoint</vt:lpstr>
      <vt:lpstr>Présentation PowerPoint</vt:lpstr>
      <vt:lpstr>Le système de santé</vt:lpstr>
      <vt:lpstr>Un réseau maillé pour les SSP</vt:lpstr>
      <vt:lpstr>Deux types de centres locaux</vt:lpstr>
      <vt:lpstr>Deux types de centres locaux</vt:lpstr>
      <vt:lpstr>Présentation PowerPoint</vt:lpstr>
      <vt:lpstr>Deux types de centres locaux</vt:lpstr>
      <vt:lpstr>Un réseau maillé pour les SSP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 une première ligne</dc:title>
  <dc:creator>Michel Roland</dc:creator>
  <cp:lastModifiedBy>ROLAND Michel</cp:lastModifiedBy>
  <cp:revision>31</cp:revision>
  <dcterms:created xsi:type="dcterms:W3CDTF">2019-02-09T11:47:42Z</dcterms:created>
  <dcterms:modified xsi:type="dcterms:W3CDTF">2019-02-14T22:33:22Z</dcterms:modified>
</cp:coreProperties>
</file>